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Lst>
  <p:sldSz cx="32918400" cy="43891200"/>
  <p:notesSz cx="6858000" cy="9144000"/>
  <p:defaultText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25" d="100"/>
          <a:sy n="25" d="100"/>
        </p:scale>
        <p:origin x="-2760" y="344"/>
      </p:cViewPr>
      <p:guideLst>
        <p:guide orient="horz" pos="13824"/>
        <p:guide pos="10368"/>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interSettings" Target="printerSettings/printerSettings1.bin"/><Relationship Id="rId4" Type="http://schemas.openxmlformats.org/officeDocument/2006/relationships/presProps" Target="presProps.xml"/><Relationship Id="rId5" Type="http://schemas.openxmlformats.org/officeDocument/2006/relationships/viewProps" Target="viewProps.xml"/><Relationship Id="rId6" Type="http://schemas.openxmlformats.org/officeDocument/2006/relationships/theme" Target="theme/theme1.xml"/><Relationship Id="rId7"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68880" y="13634723"/>
            <a:ext cx="27980640" cy="9408160"/>
          </a:xfrm>
        </p:spPr>
        <p:txBody>
          <a:bodyPr/>
          <a:lstStyle/>
          <a:p>
            <a:r>
              <a:rPr lang="en-US" smtClean="0"/>
              <a:t>Click to edit Master title style</a:t>
            </a:r>
            <a:endParaRPr lang="en-US"/>
          </a:p>
        </p:txBody>
      </p:sp>
      <p:sp>
        <p:nvSpPr>
          <p:cNvPr id="3" name="Subtitle 2"/>
          <p:cNvSpPr>
            <a:spLocks noGrp="1"/>
          </p:cNvSpPr>
          <p:nvPr>
            <p:ph type="subTitle" idx="1"/>
          </p:nvPr>
        </p:nvSpPr>
        <p:spPr>
          <a:xfrm>
            <a:off x="4937760" y="24871680"/>
            <a:ext cx="23042880" cy="11216640"/>
          </a:xfrm>
        </p:spPr>
        <p:txBody>
          <a:bodyPr/>
          <a:lstStyle>
            <a:lvl1pPr marL="0" indent="0" algn="ctr">
              <a:buNone/>
              <a:defRPr>
                <a:solidFill>
                  <a:schemeClr val="tx1">
                    <a:tint val="75000"/>
                  </a:schemeClr>
                </a:solidFill>
              </a:defRPr>
            </a:lvl1pPr>
            <a:lvl2pPr marL="2194560" indent="0" algn="ctr">
              <a:buNone/>
              <a:defRPr>
                <a:solidFill>
                  <a:schemeClr val="tx1">
                    <a:tint val="75000"/>
                  </a:schemeClr>
                </a:solidFill>
              </a:defRPr>
            </a:lvl2pPr>
            <a:lvl3pPr marL="4389120" indent="0" algn="ctr">
              <a:buNone/>
              <a:defRPr>
                <a:solidFill>
                  <a:schemeClr val="tx1">
                    <a:tint val="75000"/>
                  </a:schemeClr>
                </a:solidFill>
              </a:defRPr>
            </a:lvl3pPr>
            <a:lvl4pPr marL="6583680" indent="0" algn="ctr">
              <a:buNone/>
              <a:defRPr>
                <a:solidFill>
                  <a:schemeClr val="tx1">
                    <a:tint val="75000"/>
                  </a:schemeClr>
                </a:solidFill>
              </a:defRPr>
            </a:lvl4pPr>
            <a:lvl5pPr marL="8778240" indent="0" algn="ctr">
              <a:buNone/>
              <a:defRPr>
                <a:solidFill>
                  <a:schemeClr val="tx1">
                    <a:tint val="75000"/>
                  </a:schemeClr>
                </a:solidFill>
              </a:defRPr>
            </a:lvl5pPr>
            <a:lvl6pPr marL="10972800" indent="0" algn="ctr">
              <a:buNone/>
              <a:defRPr>
                <a:solidFill>
                  <a:schemeClr val="tx1">
                    <a:tint val="75000"/>
                  </a:schemeClr>
                </a:solidFill>
              </a:defRPr>
            </a:lvl6pPr>
            <a:lvl7pPr marL="13167360" indent="0" algn="ctr">
              <a:buNone/>
              <a:defRPr>
                <a:solidFill>
                  <a:schemeClr val="tx1">
                    <a:tint val="75000"/>
                  </a:schemeClr>
                </a:solidFill>
              </a:defRPr>
            </a:lvl7pPr>
            <a:lvl8pPr marL="15361920" indent="0" algn="ctr">
              <a:buNone/>
              <a:defRPr>
                <a:solidFill>
                  <a:schemeClr val="tx1">
                    <a:tint val="75000"/>
                  </a:schemeClr>
                </a:solidFill>
              </a:defRPr>
            </a:lvl8pPr>
            <a:lvl9pPr marL="1755648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71A570FE-4172-EE46-A424-FDBCF2685008}" type="datetimeFigureOut">
              <a:rPr lang="en-US" smtClean="0"/>
              <a:t>1/13/13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12503512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570FE-4172-EE46-A424-FDBCF2685008}" type="datetimeFigureOut">
              <a:rPr lang="en-US" smtClean="0"/>
              <a:t>1/13/13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7183957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23865840" y="1757686"/>
            <a:ext cx="7406640" cy="3744976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645920" y="1757686"/>
            <a:ext cx="21671280" cy="3744976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570FE-4172-EE46-A424-FDBCF2685008}" type="datetimeFigureOut">
              <a:rPr lang="en-US" smtClean="0"/>
              <a:t>1/13/13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4807020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1A570FE-4172-EE46-A424-FDBCF2685008}" type="datetimeFigureOut">
              <a:rPr lang="en-US" smtClean="0"/>
              <a:t>1/13/13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25715889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600327" y="28204163"/>
            <a:ext cx="27980640" cy="8717280"/>
          </a:xfrm>
        </p:spPr>
        <p:txBody>
          <a:bodyPr anchor="t"/>
          <a:lstStyle>
            <a:lvl1pPr algn="l">
              <a:defRPr sz="19200" b="1" cap="all"/>
            </a:lvl1pPr>
          </a:lstStyle>
          <a:p>
            <a:r>
              <a:rPr lang="en-US" smtClean="0"/>
              <a:t>Click to edit Master title style</a:t>
            </a:r>
            <a:endParaRPr lang="en-US"/>
          </a:p>
        </p:txBody>
      </p:sp>
      <p:sp>
        <p:nvSpPr>
          <p:cNvPr id="3" name="Text Placeholder 2"/>
          <p:cNvSpPr>
            <a:spLocks noGrp="1"/>
          </p:cNvSpPr>
          <p:nvPr>
            <p:ph type="body" idx="1"/>
          </p:nvPr>
        </p:nvSpPr>
        <p:spPr>
          <a:xfrm>
            <a:off x="2600327" y="18602966"/>
            <a:ext cx="27980640" cy="9601197"/>
          </a:xfrm>
        </p:spPr>
        <p:txBody>
          <a:bodyPr anchor="b"/>
          <a:lstStyle>
            <a:lvl1pPr marL="0" indent="0">
              <a:buNone/>
              <a:defRPr sz="9600">
                <a:solidFill>
                  <a:schemeClr val="tx1">
                    <a:tint val="75000"/>
                  </a:schemeClr>
                </a:solidFill>
              </a:defRPr>
            </a:lvl1pPr>
            <a:lvl2pPr marL="2194560" indent="0">
              <a:buNone/>
              <a:defRPr sz="8600">
                <a:solidFill>
                  <a:schemeClr val="tx1">
                    <a:tint val="75000"/>
                  </a:schemeClr>
                </a:solidFill>
              </a:defRPr>
            </a:lvl2pPr>
            <a:lvl3pPr marL="4389120" indent="0">
              <a:buNone/>
              <a:defRPr sz="7700">
                <a:solidFill>
                  <a:schemeClr val="tx1">
                    <a:tint val="75000"/>
                  </a:schemeClr>
                </a:solidFill>
              </a:defRPr>
            </a:lvl3pPr>
            <a:lvl4pPr marL="6583680" indent="0">
              <a:buNone/>
              <a:defRPr sz="6700">
                <a:solidFill>
                  <a:schemeClr val="tx1">
                    <a:tint val="75000"/>
                  </a:schemeClr>
                </a:solidFill>
              </a:defRPr>
            </a:lvl4pPr>
            <a:lvl5pPr marL="8778240" indent="0">
              <a:buNone/>
              <a:defRPr sz="6700">
                <a:solidFill>
                  <a:schemeClr val="tx1">
                    <a:tint val="75000"/>
                  </a:schemeClr>
                </a:solidFill>
              </a:defRPr>
            </a:lvl5pPr>
            <a:lvl6pPr marL="10972800" indent="0">
              <a:buNone/>
              <a:defRPr sz="6700">
                <a:solidFill>
                  <a:schemeClr val="tx1">
                    <a:tint val="75000"/>
                  </a:schemeClr>
                </a:solidFill>
              </a:defRPr>
            </a:lvl6pPr>
            <a:lvl7pPr marL="13167360" indent="0">
              <a:buNone/>
              <a:defRPr sz="6700">
                <a:solidFill>
                  <a:schemeClr val="tx1">
                    <a:tint val="75000"/>
                  </a:schemeClr>
                </a:solidFill>
              </a:defRPr>
            </a:lvl7pPr>
            <a:lvl8pPr marL="15361920" indent="0">
              <a:buNone/>
              <a:defRPr sz="6700">
                <a:solidFill>
                  <a:schemeClr val="tx1">
                    <a:tint val="75000"/>
                  </a:schemeClr>
                </a:solidFill>
              </a:defRPr>
            </a:lvl8pPr>
            <a:lvl9pPr marL="17556480" indent="0">
              <a:buNone/>
              <a:defRPr sz="67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1A570FE-4172-EE46-A424-FDBCF2685008}" type="datetimeFigureOut">
              <a:rPr lang="en-US" smtClean="0"/>
              <a:t>1/13/13</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42009037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6459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16733520" y="10241283"/>
            <a:ext cx="14538960" cy="28966163"/>
          </a:xfrm>
        </p:spPr>
        <p:txBody>
          <a:bodyPr/>
          <a:lstStyle>
            <a:lvl1pPr>
              <a:defRPr sz="13400"/>
            </a:lvl1pPr>
            <a:lvl2pPr>
              <a:defRPr sz="11500"/>
            </a:lvl2pPr>
            <a:lvl3pPr>
              <a:defRPr sz="9600"/>
            </a:lvl3pPr>
            <a:lvl4pPr>
              <a:defRPr sz="8600"/>
            </a:lvl4pPr>
            <a:lvl5pPr>
              <a:defRPr sz="8600"/>
            </a:lvl5pPr>
            <a:lvl6pPr>
              <a:defRPr sz="8600"/>
            </a:lvl6pPr>
            <a:lvl7pPr>
              <a:defRPr sz="8600"/>
            </a:lvl7pPr>
            <a:lvl8pPr>
              <a:defRPr sz="8600"/>
            </a:lvl8pPr>
            <a:lvl9pPr>
              <a:defRPr sz="8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71A570FE-4172-EE46-A424-FDBCF2685008}" type="datetimeFigureOut">
              <a:rPr lang="en-US" smtClean="0"/>
              <a:t>1/13/13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13144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645920" y="9824723"/>
            <a:ext cx="14544677"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4" name="Content Placeholder 3"/>
          <p:cNvSpPr>
            <a:spLocks noGrp="1"/>
          </p:cNvSpPr>
          <p:nvPr>
            <p:ph sz="half" idx="2"/>
          </p:nvPr>
        </p:nvSpPr>
        <p:spPr>
          <a:xfrm>
            <a:off x="1645920" y="13919200"/>
            <a:ext cx="14544677"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16722092" y="9824723"/>
            <a:ext cx="14550390" cy="4094477"/>
          </a:xfrm>
        </p:spPr>
        <p:txBody>
          <a:bodyPr anchor="b"/>
          <a:lstStyle>
            <a:lvl1pPr marL="0" indent="0">
              <a:buNone/>
              <a:defRPr sz="11500" b="1"/>
            </a:lvl1pPr>
            <a:lvl2pPr marL="2194560" indent="0">
              <a:buNone/>
              <a:defRPr sz="9600" b="1"/>
            </a:lvl2pPr>
            <a:lvl3pPr marL="4389120" indent="0">
              <a:buNone/>
              <a:defRPr sz="8600" b="1"/>
            </a:lvl3pPr>
            <a:lvl4pPr marL="6583680" indent="0">
              <a:buNone/>
              <a:defRPr sz="7700" b="1"/>
            </a:lvl4pPr>
            <a:lvl5pPr marL="8778240" indent="0">
              <a:buNone/>
              <a:defRPr sz="7700" b="1"/>
            </a:lvl5pPr>
            <a:lvl6pPr marL="10972800" indent="0">
              <a:buNone/>
              <a:defRPr sz="7700" b="1"/>
            </a:lvl6pPr>
            <a:lvl7pPr marL="13167360" indent="0">
              <a:buNone/>
              <a:defRPr sz="7700" b="1"/>
            </a:lvl7pPr>
            <a:lvl8pPr marL="15361920" indent="0">
              <a:buNone/>
              <a:defRPr sz="7700" b="1"/>
            </a:lvl8pPr>
            <a:lvl9pPr marL="17556480" indent="0">
              <a:buNone/>
              <a:defRPr sz="7700" b="1"/>
            </a:lvl9pPr>
          </a:lstStyle>
          <a:p>
            <a:pPr lvl="0"/>
            <a:r>
              <a:rPr lang="en-US" smtClean="0"/>
              <a:t>Click to edit Master text styles</a:t>
            </a:r>
          </a:p>
        </p:txBody>
      </p:sp>
      <p:sp>
        <p:nvSpPr>
          <p:cNvPr id="6" name="Content Placeholder 5"/>
          <p:cNvSpPr>
            <a:spLocks noGrp="1"/>
          </p:cNvSpPr>
          <p:nvPr>
            <p:ph sz="quarter" idx="4"/>
          </p:nvPr>
        </p:nvSpPr>
        <p:spPr>
          <a:xfrm>
            <a:off x="16722092" y="13919200"/>
            <a:ext cx="14550390" cy="25288243"/>
          </a:xfrm>
        </p:spPr>
        <p:txBody>
          <a:bodyPr/>
          <a:lstStyle>
            <a:lvl1pPr>
              <a:defRPr sz="11500"/>
            </a:lvl1pPr>
            <a:lvl2pPr>
              <a:defRPr sz="9600"/>
            </a:lvl2pPr>
            <a:lvl3pPr>
              <a:defRPr sz="8600"/>
            </a:lvl3pPr>
            <a:lvl4pPr>
              <a:defRPr sz="7700"/>
            </a:lvl4pPr>
            <a:lvl5pPr>
              <a:defRPr sz="7700"/>
            </a:lvl5pPr>
            <a:lvl6pPr>
              <a:defRPr sz="7700"/>
            </a:lvl6pPr>
            <a:lvl7pPr>
              <a:defRPr sz="7700"/>
            </a:lvl7pPr>
            <a:lvl8pPr>
              <a:defRPr sz="7700"/>
            </a:lvl8pPr>
            <a:lvl9pPr>
              <a:defRPr sz="77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1A570FE-4172-EE46-A424-FDBCF2685008}" type="datetimeFigureOut">
              <a:rPr lang="en-US" smtClean="0"/>
              <a:t>1/13/13</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33699641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71A570FE-4172-EE46-A424-FDBCF2685008}" type="datetimeFigureOut">
              <a:rPr lang="en-US" smtClean="0"/>
              <a:t>1/13/13</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7610071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1A570FE-4172-EE46-A424-FDBCF2685008}" type="datetimeFigureOut">
              <a:rPr lang="en-US" smtClean="0"/>
              <a:t>1/13/13</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13469366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645922" y="1747520"/>
            <a:ext cx="10829927" cy="7437120"/>
          </a:xfrm>
        </p:spPr>
        <p:txBody>
          <a:bodyPr anchor="b"/>
          <a:lstStyle>
            <a:lvl1pPr algn="l">
              <a:defRPr sz="9600" b="1"/>
            </a:lvl1pPr>
          </a:lstStyle>
          <a:p>
            <a:r>
              <a:rPr lang="en-US" smtClean="0"/>
              <a:t>Click to edit Master title style</a:t>
            </a:r>
            <a:endParaRPr lang="en-US"/>
          </a:p>
        </p:txBody>
      </p:sp>
      <p:sp>
        <p:nvSpPr>
          <p:cNvPr id="3" name="Content Placeholder 2"/>
          <p:cNvSpPr>
            <a:spLocks noGrp="1"/>
          </p:cNvSpPr>
          <p:nvPr>
            <p:ph idx="1"/>
          </p:nvPr>
        </p:nvSpPr>
        <p:spPr>
          <a:xfrm>
            <a:off x="12870180" y="1747523"/>
            <a:ext cx="18402300" cy="37459923"/>
          </a:xfrm>
        </p:spPr>
        <p:txBody>
          <a:bodyPr/>
          <a:lstStyle>
            <a:lvl1pPr>
              <a:defRPr sz="15400"/>
            </a:lvl1pPr>
            <a:lvl2pPr>
              <a:defRPr sz="13400"/>
            </a:lvl2pPr>
            <a:lvl3pPr>
              <a:defRPr sz="11500"/>
            </a:lvl3pPr>
            <a:lvl4pPr>
              <a:defRPr sz="9600"/>
            </a:lvl4pPr>
            <a:lvl5pPr>
              <a:defRPr sz="9600"/>
            </a:lvl5pPr>
            <a:lvl6pPr>
              <a:defRPr sz="9600"/>
            </a:lvl6pPr>
            <a:lvl7pPr>
              <a:defRPr sz="9600"/>
            </a:lvl7pPr>
            <a:lvl8pPr>
              <a:defRPr sz="9600"/>
            </a:lvl8pPr>
            <a:lvl9pPr>
              <a:defRPr sz="9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1645922" y="9184643"/>
            <a:ext cx="10829927" cy="30022803"/>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570FE-4172-EE46-A424-FDBCF2685008}" type="datetimeFigureOut">
              <a:rPr lang="en-US" smtClean="0"/>
              <a:t>1/13/13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76130835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452237" y="30723840"/>
            <a:ext cx="19751040" cy="3627123"/>
          </a:xfrm>
        </p:spPr>
        <p:txBody>
          <a:bodyPr anchor="b"/>
          <a:lstStyle>
            <a:lvl1pPr algn="l">
              <a:defRPr sz="9600" b="1"/>
            </a:lvl1pPr>
          </a:lstStyle>
          <a:p>
            <a:r>
              <a:rPr lang="en-US" smtClean="0"/>
              <a:t>Click to edit Master title style</a:t>
            </a:r>
            <a:endParaRPr lang="en-US"/>
          </a:p>
        </p:txBody>
      </p:sp>
      <p:sp>
        <p:nvSpPr>
          <p:cNvPr id="3" name="Picture Placeholder 2"/>
          <p:cNvSpPr>
            <a:spLocks noGrp="1"/>
          </p:cNvSpPr>
          <p:nvPr>
            <p:ph type="pic" idx="1"/>
          </p:nvPr>
        </p:nvSpPr>
        <p:spPr>
          <a:xfrm>
            <a:off x="6452237" y="3921760"/>
            <a:ext cx="19751040" cy="26334720"/>
          </a:xfrm>
        </p:spPr>
        <p:txBody>
          <a:bodyPr/>
          <a:lstStyle>
            <a:lvl1pPr marL="0" indent="0">
              <a:buNone/>
              <a:defRPr sz="15400"/>
            </a:lvl1pPr>
            <a:lvl2pPr marL="2194560" indent="0">
              <a:buNone/>
              <a:defRPr sz="13400"/>
            </a:lvl2pPr>
            <a:lvl3pPr marL="4389120" indent="0">
              <a:buNone/>
              <a:defRPr sz="11500"/>
            </a:lvl3pPr>
            <a:lvl4pPr marL="6583680" indent="0">
              <a:buNone/>
              <a:defRPr sz="9600"/>
            </a:lvl4pPr>
            <a:lvl5pPr marL="8778240" indent="0">
              <a:buNone/>
              <a:defRPr sz="9600"/>
            </a:lvl5pPr>
            <a:lvl6pPr marL="10972800" indent="0">
              <a:buNone/>
              <a:defRPr sz="9600"/>
            </a:lvl6pPr>
            <a:lvl7pPr marL="13167360" indent="0">
              <a:buNone/>
              <a:defRPr sz="9600"/>
            </a:lvl7pPr>
            <a:lvl8pPr marL="15361920" indent="0">
              <a:buNone/>
              <a:defRPr sz="9600"/>
            </a:lvl8pPr>
            <a:lvl9pPr marL="17556480" indent="0">
              <a:buNone/>
              <a:defRPr sz="9600"/>
            </a:lvl9pPr>
          </a:lstStyle>
          <a:p>
            <a:endParaRPr lang="en-US" dirty="0"/>
          </a:p>
        </p:txBody>
      </p:sp>
      <p:sp>
        <p:nvSpPr>
          <p:cNvPr id="4" name="Text Placeholder 3"/>
          <p:cNvSpPr>
            <a:spLocks noGrp="1"/>
          </p:cNvSpPr>
          <p:nvPr>
            <p:ph type="body" sz="half" idx="2"/>
          </p:nvPr>
        </p:nvSpPr>
        <p:spPr>
          <a:xfrm>
            <a:off x="6452237" y="34350963"/>
            <a:ext cx="19751040" cy="5151117"/>
          </a:xfrm>
        </p:spPr>
        <p:txBody>
          <a:bodyPr/>
          <a:lstStyle>
            <a:lvl1pPr marL="0" indent="0">
              <a:buNone/>
              <a:defRPr sz="6700"/>
            </a:lvl1pPr>
            <a:lvl2pPr marL="2194560" indent="0">
              <a:buNone/>
              <a:defRPr sz="5800"/>
            </a:lvl2pPr>
            <a:lvl3pPr marL="4389120" indent="0">
              <a:buNone/>
              <a:defRPr sz="4800"/>
            </a:lvl3pPr>
            <a:lvl4pPr marL="6583680" indent="0">
              <a:buNone/>
              <a:defRPr sz="4300"/>
            </a:lvl4pPr>
            <a:lvl5pPr marL="8778240" indent="0">
              <a:buNone/>
              <a:defRPr sz="4300"/>
            </a:lvl5pPr>
            <a:lvl6pPr marL="10972800" indent="0">
              <a:buNone/>
              <a:defRPr sz="4300"/>
            </a:lvl6pPr>
            <a:lvl7pPr marL="13167360" indent="0">
              <a:buNone/>
              <a:defRPr sz="4300"/>
            </a:lvl7pPr>
            <a:lvl8pPr marL="15361920" indent="0">
              <a:buNone/>
              <a:defRPr sz="4300"/>
            </a:lvl8pPr>
            <a:lvl9pPr marL="17556480" indent="0">
              <a:buNone/>
              <a:defRPr sz="43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71A570FE-4172-EE46-A424-FDBCF2685008}" type="datetimeFigureOut">
              <a:rPr lang="en-US" smtClean="0"/>
              <a:t>1/13/13</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B43CE1F5-A4F6-3F45-8CFB-AC02203C6C8E}" type="slidenum">
              <a:rPr lang="en-US" smtClean="0"/>
              <a:t>‹#›</a:t>
            </a:fld>
            <a:endParaRPr lang="en-US" dirty="0"/>
          </a:p>
        </p:txBody>
      </p:sp>
    </p:spTree>
    <p:extLst>
      <p:ext uri="{BB962C8B-B14F-4D97-AF65-F5344CB8AC3E}">
        <p14:creationId xmlns:p14="http://schemas.microsoft.com/office/powerpoint/2010/main" val="3936757164"/>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645920" y="1757683"/>
            <a:ext cx="29626560" cy="7315200"/>
          </a:xfrm>
          <a:prstGeom prst="rect">
            <a:avLst/>
          </a:prstGeom>
        </p:spPr>
        <p:txBody>
          <a:bodyPr vert="horz" lIns="438912" tIns="219456" rIns="438912" bIns="219456"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1645920" y="10241283"/>
            <a:ext cx="29626560" cy="28966163"/>
          </a:xfrm>
          <a:prstGeom prst="rect">
            <a:avLst/>
          </a:prstGeom>
        </p:spPr>
        <p:txBody>
          <a:bodyPr vert="horz" lIns="438912" tIns="219456" rIns="438912" bIns="219456"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1645920" y="40680643"/>
            <a:ext cx="7680960" cy="2336800"/>
          </a:xfrm>
          <a:prstGeom prst="rect">
            <a:avLst/>
          </a:prstGeom>
        </p:spPr>
        <p:txBody>
          <a:bodyPr vert="horz" lIns="438912" tIns="219456" rIns="438912" bIns="219456" rtlCol="0" anchor="ctr"/>
          <a:lstStyle>
            <a:lvl1pPr algn="l">
              <a:defRPr sz="5800">
                <a:solidFill>
                  <a:schemeClr val="tx1">
                    <a:tint val="75000"/>
                  </a:schemeClr>
                </a:solidFill>
              </a:defRPr>
            </a:lvl1pPr>
          </a:lstStyle>
          <a:p>
            <a:fld id="{71A570FE-4172-EE46-A424-FDBCF2685008}" type="datetimeFigureOut">
              <a:rPr lang="en-US" smtClean="0"/>
              <a:t>1/13/13</a:t>
            </a:fld>
            <a:endParaRPr lang="en-US" dirty="0"/>
          </a:p>
        </p:txBody>
      </p:sp>
      <p:sp>
        <p:nvSpPr>
          <p:cNvPr id="5" name="Footer Placeholder 4"/>
          <p:cNvSpPr>
            <a:spLocks noGrp="1"/>
          </p:cNvSpPr>
          <p:nvPr>
            <p:ph type="ftr" sz="quarter" idx="3"/>
          </p:nvPr>
        </p:nvSpPr>
        <p:spPr>
          <a:xfrm>
            <a:off x="11247120" y="40680643"/>
            <a:ext cx="10424160" cy="2336800"/>
          </a:xfrm>
          <a:prstGeom prst="rect">
            <a:avLst/>
          </a:prstGeom>
        </p:spPr>
        <p:txBody>
          <a:bodyPr vert="horz" lIns="438912" tIns="219456" rIns="438912" bIns="219456" rtlCol="0" anchor="ctr"/>
          <a:lstStyle>
            <a:lvl1pPr algn="ctr">
              <a:defRPr sz="58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23591520" y="40680643"/>
            <a:ext cx="7680960" cy="2336800"/>
          </a:xfrm>
          <a:prstGeom prst="rect">
            <a:avLst/>
          </a:prstGeom>
        </p:spPr>
        <p:txBody>
          <a:bodyPr vert="horz" lIns="438912" tIns="219456" rIns="438912" bIns="219456" rtlCol="0" anchor="ctr"/>
          <a:lstStyle>
            <a:lvl1pPr algn="r">
              <a:defRPr sz="5800">
                <a:solidFill>
                  <a:schemeClr val="tx1">
                    <a:tint val="75000"/>
                  </a:schemeClr>
                </a:solidFill>
              </a:defRPr>
            </a:lvl1pPr>
          </a:lstStyle>
          <a:p>
            <a:fld id="{B43CE1F5-A4F6-3F45-8CFB-AC02203C6C8E}" type="slidenum">
              <a:rPr lang="en-US" smtClean="0"/>
              <a:t>‹#›</a:t>
            </a:fld>
            <a:endParaRPr lang="en-US" dirty="0"/>
          </a:p>
        </p:txBody>
      </p:sp>
    </p:spTree>
    <p:extLst>
      <p:ext uri="{BB962C8B-B14F-4D97-AF65-F5344CB8AC3E}">
        <p14:creationId xmlns:p14="http://schemas.microsoft.com/office/powerpoint/2010/main" val="42796155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194560" rtl="0" eaLnBrk="1" latinLnBrk="0" hangingPunct="1">
        <a:spcBef>
          <a:spcPct val="0"/>
        </a:spcBef>
        <a:buNone/>
        <a:defRPr sz="21100" kern="1200">
          <a:solidFill>
            <a:schemeClr val="tx1"/>
          </a:solidFill>
          <a:latin typeface="+mj-lt"/>
          <a:ea typeface="+mj-ea"/>
          <a:cs typeface="+mj-cs"/>
        </a:defRPr>
      </a:lvl1pPr>
    </p:titleStyle>
    <p:bodyStyle>
      <a:lvl1pPr marL="1645920" indent="-1645920" algn="l" defTabSz="2194560" rtl="0" eaLnBrk="1" latinLnBrk="0" hangingPunct="1">
        <a:spcBef>
          <a:spcPct val="20000"/>
        </a:spcBef>
        <a:buFont typeface="Arial"/>
        <a:buChar char="•"/>
        <a:defRPr sz="15400" kern="1200">
          <a:solidFill>
            <a:schemeClr val="tx1"/>
          </a:solidFill>
          <a:latin typeface="+mn-lt"/>
          <a:ea typeface="+mn-ea"/>
          <a:cs typeface="+mn-cs"/>
        </a:defRPr>
      </a:lvl1pPr>
      <a:lvl2pPr marL="3566160" indent="-1371600" algn="l" defTabSz="2194560" rtl="0" eaLnBrk="1" latinLnBrk="0" hangingPunct="1">
        <a:spcBef>
          <a:spcPct val="20000"/>
        </a:spcBef>
        <a:buFont typeface="Arial"/>
        <a:buChar char="–"/>
        <a:defRPr sz="13400" kern="1200">
          <a:solidFill>
            <a:schemeClr val="tx1"/>
          </a:solidFill>
          <a:latin typeface="+mn-lt"/>
          <a:ea typeface="+mn-ea"/>
          <a:cs typeface="+mn-cs"/>
        </a:defRPr>
      </a:lvl2pPr>
      <a:lvl3pPr marL="5486400" indent="-1097280" algn="l" defTabSz="2194560" rtl="0" eaLnBrk="1" latinLnBrk="0" hangingPunct="1">
        <a:spcBef>
          <a:spcPct val="20000"/>
        </a:spcBef>
        <a:buFont typeface="Arial"/>
        <a:buChar char="•"/>
        <a:defRPr sz="11500" kern="1200">
          <a:solidFill>
            <a:schemeClr val="tx1"/>
          </a:solidFill>
          <a:latin typeface="+mn-lt"/>
          <a:ea typeface="+mn-ea"/>
          <a:cs typeface="+mn-cs"/>
        </a:defRPr>
      </a:lvl3pPr>
      <a:lvl4pPr marL="7680960" indent="-1097280" algn="l" defTabSz="2194560" rtl="0" eaLnBrk="1" latinLnBrk="0" hangingPunct="1">
        <a:spcBef>
          <a:spcPct val="20000"/>
        </a:spcBef>
        <a:buFont typeface="Arial"/>
        <a:buChar char="–"/>
        <a:defRPr sz="9600" kern="1200">
          <a:solidFill>
            <a:schemeClr val="tx1"/>
          </a:solidFill>
          <a:latin typeface="+mn-lt"/>
          <a:ea typeface="+mn-ea"/>
          <a:cs typeface="+mn-cs"/>
        </a:defRPr>
      </a:lvl4pPr>
      <a:lvl5pPr marL="9875520" indent="-1097280" algn="l" defTabSz="2194560" rtl="0" eaLnBrk="1" latinLnBrk="0" hangingPunct="1">
        <a:spcBef>
          <a:spcPct val="20000"/>
        </a:spcBef>
        <a:buFont typeface="Arial"/>
        <a:buChar char="»"/>
        <a:defRPr sz="9600" kern="1200">
          <a:solidFill>
            <a:schemeClr val="tx1"/>
          </a:solidFill>
          <a:latin typeface="+mn-lt"/>
          <a:ea typeface="+mn-ea"/>
          <a:cs typeface="+mn-cs"/>
        </a:defRPr>
      </a:lvl5pPr>
      <a:lvl6pPr marL="12070080" indent="-1097280" algn="l" defTabSz="2194560" rtl="0" eaLnBrk="1" latinLnBrk="0" hangingPunct="1">
        <a:spcBef>
          <a:spcPct val="20000"/>
        </a:spcBef>
        <a:buFont typeface="Arial"/>
        <a:buChar char="•"/>
        <a:defRPr sz="9600" kern="1200">
          <a:solidFill>
            <a:schemeClr val="tx1"/>
          </a:solidFill>
          <a:latin typeface="+mn-lt"/>
          <a:ea typeface="+mn-ea"/>
          <a:cs typeface="+mn-cs"/>
        </a:defRPr>
      </a:lvl6pPr>
      <a:lvl7pPr marL="14264640" indent="-1097280" algn="l" defTabSz="2194560" rtl="0" eaLnBrk="1" latinLnBrk="0" hangingPunct="1">
        <a:spcBef>
          <a:spcPct val="20000"/>
        </a:spcBef>
        <a:buFont typeface="Arial"/>
        <a:buChar char="•"/>
        <a:defRPr sz="9600" kern="1200">
          <a:solidFill>
            <a:schemeClr val="tx1"/>
          </a:solidFill>
          <a:latin typeface="+mn-lt"/>
          <a:ea typeface="+mn-ea"/>
          <a:cs typeface="+mn-cs"/>
        </a:defRPr>
      </a:lvl7pPr>
      <a:lvl8pPr marL="16459200" indent="-1097280" algn="l" defTabSz="2194560" rtl="0" eaLnBrk="1" latinLnBrk="0" hangingPunct="1">
        <a:spcBef>
          <a:spcPct val="20000"/>
        </a:spcBef>
        <a:buFont typeface="Arial"/>
        <a:buChar char="•"/>
        <a:defRPr sz="9600" kern="1200">
          <a:solidFill>
            <a:schemeClr val="tx1"/>
          </a:solidFill>
          <a:latin typeface="+mn-lt"/>
          <a:ea typeface="+mn-ea"/>
          <a:cs typeface="+mn-cs"/>
        </a:defRPr>
      </a:lvl8pPr>
      <a:lvl9pPr marL="18653760" indent="-1097280" algn="l" defTabSz="2194560" rtl="0" eaLnBrk="1" latinLnBrk="0" hangingPunct="1">
        <a:spcBef>
          <a:spcPct val="20000"/>
        </a:spcBef>
        <a:buFont typeface="Arial"/>
        <a:buChar char="•"/>
        <a:defRPr sz="9600" kern="1200">
          <a:solidFill>
            <a:schemeClr val="tx1"/>
          </a:solidFill>
          <a:latin typeface="+mn-lt"/>
          <a:ea typeface="+mn-ea"/>
          <a:cs typeface="+mn-cs"/>
        </a:defRPr>
      </a:lvl9pPr>
    </p:bodyStyle>
    <p:otherStyle>
      <a:defPPr>
        <a:defRPr lang="en-US"/>
      </a:defPPr>
      <a:lvl1pPr marL="0" algn="l" defTabSz="2194560" rtl="0" eaLnBrk="1" latinLnBrk="0" hangingPunct="1">
        <a:defRPr sz="8600" kern="1200">
          <a:solidFill>
            <a:schemeClr val="tx1"/>
          </a:solidFill>
          <a:latin typeface="+mn-lt"/>
          <a:ea typeface="+mn-ea"/>
          <a:cs typeface="+mn-cs"/>
        </a:defRPr>
      </a:lvl1pPr>
      <a:lvl2pPr marL="2194560" algn="l" defTabSz="2194560" rtl="0" eaLnBrk="1" latinLnBrk="0" hangingPunct="1">
        <a:defRPr sz="8600" kern="1200">
          <a:solidFill>
            <a:schemeClr val="tx1"/>
          </a:solidFill>
          <a:latin typeface="+mn-lt"/>
          <a:ea typeface="+mn-ea"/>
          <a:cs typeface="+mn-cs"/>
        </a:defRPr>
      </a:lvl2pPr>
      <a:lvl3pPr marL="4389120" algn="l" defTabSz="2194560" rtl="0" eaLnBrk="1" latinLnBrk="0" hangingPunct="1">
        <a:defRPr sz="8600" kern="1200">
          <a:solidFill>
            <a:schemeClr val="tx1"/>
          </a:solidFill>
          <a:latin typeface="+mn-lt"/>
          <a:ea typeface="+mn-ea"/>
          <a:cs typeface="+mn-cs"/>
        </a:defRPr>
      </a:lvl3pPr>
      <a:lvl4pPr marL="6583680" algn="l" defTabSz="2194560" rtl="0" eaLnBrk="1" latinLnBrk="0" hangingPunct="1">
        <a:defRPr sz="8600" kern="1200">
          <a:solidFill>
            <a:schemeClr val="tx1"/>
          </a:solidFill>
          <a:latin typeface="+mn-lt"/>
          <a:ea typeface="+mn-ea"/>
          <a:cs typeface="+mn-cs"/>
        </a:defRPr>
      </a:lvl4pPr>
      <a:lvl5pPr marL="8778240" algn="l" defTabSz="2194560" rtl="0" eaLnBrk="1" latinLnBrk="0" hangingPunct="1">
        <a:defRPr sz="8600" kern="1200">
          <a:solidFill>
            <a:schemeClr val="tx1"/>
          </a:solidFill>
          <a:latin typeface="+mn-lt"/>
          <a:ea typeface="+mn-ea"/>
          <a:cs typeface="+mn-cs"/>
        </a:defRPr>
      </a:lvl5pPr>
      <a:lvl6pPr marL="10972800" algn="l" defTabSz="2194560" rtl="0" eaLnBrk="1" latinLnBrk="0" hangingPunct="1">
        <a:defRPr sz="8600" kern="1200">
          <a:solidFill>
            <a:schemeClr val="tx1"/>
          </a:solidFill>
          <a:latin typeface="+mn-lt"/>
          <a:ea typeface="+mn-ea"/>
          <a:cs typeface="+mn-cs"/>
        </a:defRPr>
      </a:lvl6pPr>
      <a:lvl7pPr marL="13167360" algn="l" defTabSz="2194560" rtl="0" eaLnBrk="1" latinLnBrk="0" hangingPunct="1">
        <a:defRPr sz="8600" kern="1200">
          <a:solidFill>
            <a:schemeClr val="tx1"/>
          </a:solidFill>
          <a:latin typeface="+mn-lt"/>
          <a:ea typeface="+mn-ea"/>
          <a:cs typeface="+mn-cs"/>
        </a:defRPr>
      </a:lvl7pPr>
      <a:lvl8pPr marL="15361920" algn="l" defTabSz="2194560" rtl="0" eaLnBrk="1" latinLnBrk="0" hangingPunct="1">
        <a:defRPr sz="8600" kern="1200">
          <a:solidFill>
            <a:schemeClr val="tx1"/>
          </a:solidFill>
          <a:latin typeface="+mn-lt"/>
          <a:ea typeface="+mn-ea"/>
          <a:cs typeface="+mn-cs"/>
        </a:defRPr>
      </a:lvl8pPr>
      <a:lvl9pPr marL="17556480" algn="l" defTabSz="2194560" rtl="0" eaLnBrk="1" latinLnBrk="0" hangingPunct="1">
        <a:defRPr sz="8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png"/><Relationship Id="rId7" Type="http://schemas.openxmlformats.org/officeDocument/2006/relationships/image" Target="../media/image6.png"/><Relationship Id="rId8" Type="http://schemas.openxmlformats.org/officeDocument/2006/relationships/image" Target="../media/image7.jpg"/><Relationship Id="rId1" Type="http://schemas.openxmlformats.org/officeDocument/2006/relationships/slideLayout" Target="../slideLayouts/slideLayout7.xml"/><Relationship Id="rId2"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14309110" y="23772198"/>
            <a:ext cx="16332648" cy="7401292"/>
          </a:xfrm>
          <a:prstGeom prst="roundRect">
            <a:avLst>
              <a:gd name="adj" fmla="val 8528"/>
            </a:avLst>
          </a:prstGeom>
          <a:solidFill>
            <a:schemeClr val="accent1">
              <a:lumMod val="20000"/>
              <a:lumOff val="80000"/>
            </a:schemeClr>
          </a:solidFill>
        </p:spPr>
        <p:style>
          <a:lnRef idx="2">
            <a:schemeClr val="accent1"/>
          </a:lnRef>
          <a:fillRef idx="1">
            <a:schemeClr val="lt1"/>
          </a:fillRef>
          <a:effectRef idx="0">
            <a:schemeClr val="accent1"/>
          </a:effectRef>
          <a:fontRef idx="minor">
            <a:schemeClr val="dk1"/>
          </a:fontRef>
        </p:style>
        <p:txBody>
          <a:bodyPr rtlCol="0" anchor="ctr"/>
          <a:lstStyle/>
          <a:p>
            <a:endParaRPr lang="en-US" sz="1000" dirty="0" smtClean="0"/>
          </a:p>
          <a:p>
            <a:endParaRPr lang="en-US" sz="1000" dirty="0"/>
          </a:p>
          <a:p>
            <a:endParaRPr lang="en-US" sz="1000" dirty="0" smtClean="0"/>
          </a:p>
          <a:p>
            <a:pPr marL="342900" indent="-342900">
              <a:buFont typeface="Arial"/>
              <a:buChar char="•"/>
            </a:pPr>
            <a:r>
              <a:rPr lang="en-US" sz="2800" dirty="0" smtClean="0"/>
              <a:t>History </a:t>
            </a:r>
            <a:r>
              <a:rPr lang="en-US" sz="2800" dirty="0"/>
              <a:t>tracking, including browsing of an annotation's edit history and full undo/redo functions</a:t>
            </a:r>
          </a:p>
          <a:p>
            <a:pPr marL="342900" indent="-342900">
              <a:buFont typeface="Arial"/>
              <a:buChar char="•"/>
            </a:pPr>
            <a:r>
              <a:rPr lang="en-US" sz="2800" dirty="0" smtClean="0"/>
              <a:t>Real</a:t>
            </a:r>
            <a:r>
              <a:rPr lang="en-US" sz="2800" dirty="0"/>
              <a:t>-time updating: edits in one client are instantly pushed to all other clients</a:t>
            </a:r>
          </a:p>
          <a:p>
            <a:pPr marL="342900" indent="-342900">
              <a:buFont typeface="Arial"/>
              <a:buChar char="•"/>
            </a:pPr>
            <a:r>
              <a:rPr lang="en-US" sz="2800" dirty="0" smtClean="0"/>
              <a:t>Convenient </a:t>
            </a:r>
            <a:r>
              <a:rPr lang="en-US" sz="2800" dirty="0"/>
              <a:t>management of user login, authentication, and edit permissions</a:t>
            </a:r>
          </a:p>
          <a:p>
            <a:pPr marL="342900" indent="-342900">
              <a:buFont typeface="Arial"/>
              <a:buChar char="•"/>
            </a:pPr>
            <a:r>
              <a:rPr lang="en-US" sz="2800" dirty="0" smtClean="0"/>
              <a:t>Two</a:t>
            </a:r>
            <a:r>
              <a:rPr lang="en-US" sz="2800" dirty="0"/>
              <a:t>-stage curation process: edit within a temporary workspace, then publish to a curated database</a:t>
            </a:r>
          </a:p>
          <a:p>
            <a:pPr marL="342900" indent="-342900">
              <a:buFont typeface="Arial"/>
              <a:buChar char="•"/>
            </a:pPr>
            <a:r>
              <a:rPr lang="en-US" sz="2800" dirty="0" smtClean="0"/>
              <a:t>Ability </a:t>
            </a:r>
            <a:r>
              <a:rPr lang="en-US" sz="2800" dirty="0"/>
              <a:t>to add comments, either chosen from a pre-defined set of comments or as freeform text.</a:t>
            </a:r>
          </a:p>
          <a:p>
            <a:pPr marL="342900" indent="-342900">
              <a:buFont typeface="Arial"/>
              <a:buChar char="•"/>
            </a:pPr>
            <a:r>
              <a:rPr lang="en-US" sz="2800" dirty="0" smtClean="0"/>
              <a:t>Ability </a:t>
            </a:r>
            <a:r>
              <a:rPr lang="en-US" sz="2800" dirty="0"/>
              <a:t>to add DB-</a:t>
            </a:r>
            <a:r>
              <a:rPr lang="en-US" sz="2800" dirty="0"/>
              <a:t>xrefs</a:t>
            </a:r>
            <a:r>
              <a:rPr lang="en-US" sz="2800" dirty="0"/>
              <a:t> (e.g. for GO functional annotation)</a:t>
            </a:r>
          </a:p>
          <a:p>
            <a:pPr marL="342900" indent="-342900">
              <a:buFont typeface="Arial"/>
              <a:buChar char="•"/>
            </a:pPr>
            <a:r>
              <a:rPr lang="en-US" sz="2800" dirty="0" smtClean="0"/>
              <a:t>Can </a:t>
            </a:r>
            <a:r>
              <a:rPr lang="en-US" sz="2800" dirty="0"/>
              <a:t>set start of translation for a transcript or let server determine automatically</a:t>
            </a:r>
          </a:p>
          <a:p>
            <a:pPr marL="342900" indent="-342900">
              <a:buFont typeface="Arial"/>
              <a:buChar char="•"/>
            </a:pPr>
            <a:r>
              <a:rPr lang="en-US" sz="2800" dirty="0" smtClean="0"/>
              <a:t>Flagging </a:t>
            </a:r>
            <a:r>
              <a:rPr lang="en-US" sz="2800" dirty="0"/>
              <a:t>of non-canonical splice sites in curated annotations</a:t>
            </a:r>
          </a:p>
          <a:p>
            <a:pPr marL="342900" indent="-342900">
              <a:buFont typeface="Arial"/>
              <a:buChar char="•"/>
            </a:pPr>
            <a:r>
              <a:rPr lang="en-US" sz="2800" dirty="0" smtClean="0"/>
              <a:t>Edge </a:t>
            </a:r>
            <a:r>
              <a:rPr lang="en-US" sz="2800" dirty="0" smtClean="0"/>
              <a:t>Matching to selected feature: matching edges across annotations and evidence tracks are highlighted</a:t>
            </a:r>
            <a:endParaRPr lang="en-US" sz="2800" dirty="0"/>
          </a:p>
          <a:p>
            <a:pPr marL="342900" indent="-342900">
              <a:buFont typeface="Arial"/>
              <a:buChar char="•"/>
            </a:pPr>
            <a:r>
              <a:rPr lang="en-US" sz="2800" dirty="0" smtClean="0"/>
              <a:t>Option </a:t>
            </a:r>
            <a:r>
              <a:rPr lang="en-US" sz="2800" dirty="0"/>
              <a:t>to color transcript CDS by reading frame</a:t>
            </a:r>
          </a:p>
          <a:p>
            <a:pPr marL="342900" indent="-342900">
              <a:buFont typeface="Arial"/>
              <a:buChar char="•"/>
            </a:pPr>
            <a:r>
              <a:rPr lang="en-US" sz="2800" dirty="0" smtClean="0"/>
              <a:t>Loading </a:t>
            </a:r>
            <a:r>
              <a:rPr lang="en-US" sz="2800" dirty="0"/>
              <a:t>of data directly from GFF3, BigWig, and BAM files, both remotely and from user's local machine.</a:t>
            </a:r>
          </a:p>
          <a:p>
            <a:pPr marL="342900" indent="-342900">
              <a:buFont typeface="Arial"/>
              <a:buChar char="•"/>
            </a:pPr>
            <a:r>
              <a:rPr lang="en-US" sz="2800" dirty="0" smtClean="0"/>
              <a:t>Configurable </a:t>
            </a:r>
            <a:r>
              <a:rPr lang="en-US" sz="2800" dirty="0"/>
              <a:t>heat map rendering of BigWig data</a:t>
            </a:r>
          </a:p>
          <a:p>
            <a:pPr marL="342900" indent="-342900">
              <a:buFont typeface="Arial"/>
              <a:buChar char="•"/>
            </a:pPr>
            <a:r>
              <a:rPr lang="en-US" sz="2800" dirty="0" smtClean="0"/>
              <a:t>Per</a:t>
            </a:r>
            <a:r>
              <a:rPr lang="en-US" sz="2800" dirty="0"/>
              <a:t>-session track configuration to set annotation colors, height, </a:t>
            </a:r>
            <a:r>
              <a:rPr lang="en-US" sz="2800" dirty="0" smtClean="0"/>
              <a:t>and other properties</a:t>
            </a:r>
            <a:endParaRPr lang="en-US" sz="2800" dirty="0"/>
          </a:p>
          <a:p>
            <a:pPr marL="342900" indent="-342900">
              <a:buFont typeface="Arial"/>
              <a:buChar char="•"/>
            </a:pPr>
            <a:r>
              <a:rPr lang="en-US" sz="2800" dirty="0" smtClean="0"/>
              <a:t>Export </a:t>
            </a:r>
            <a:r>
              <a:rPr lang="en-US" sz="2800" dirty="0"/>
              <a:t>of annotation tracks as GFF3 </a:t>
            </a:r>
            <a:r>
              <a:rPr lang="en-US" sz="2800" dirty="0" smtClean="0"/>
              <a:t>and optionally other </a:t>
            </a:r>
            <a:r>
              <a:rPr lang="en-US" sz="2800" dirty="0"/>
              <a:t>formats</a:t>
            </a:r>
          </a:p>
          <a:p>
            <a:pPr marL="342900" indent="-342900">
              <a:buFont typeface="Arial"/>
              <a:buChar char="•"/>
            </a:pPr>
            <a:r>
              <a:rPr lang="en-US" sz="2800" dirty="0" smtClean="0"/>
              <a:t>Search </a:t>
            </a:r>
            <a:r>
              <a:rPr lang="en-US" sz="2800" dirty="0"/>
              <a:t>by sequence residues using server-side interface to BLAT or other sequence search </a:t>
            </a:r>
            <a:r>
              <a:rPr lang="en-US" sz="2800" dirty="0" smtClean="0"/>
              <a:t>programs</a:t>
            </a:r>
            <a:endParaRPr lang="en-US" sz="2800" dirty="0"/>
          </a:p>
        </p:txBody>
      </p:sp>
      <p:sp>
        <p:nvSpPr>
          <p:cNvPr id="5" name="Rounded Rectangle 4"/>
          <p:cNvSpPr/>
          <p:nvPr/>
        </p:nvSpPr>
        <p:spPr>
          <a:xfrm>
            <a:off x="474752" y="6209610"/>
            <a:ext cx="11524703" cy="10387139"/>
          </a:xfrm>
          <a:prstGeom prst="roundRect">
            <a:avLst>
              <a:gd name="adj" fmla="val 3318"/>
            </a:avLst>
          </a:prstGeom>
          <a:solidFill>
            <a:srgbClr val="DCE6F2"/>
          </a:solidFill>
        </p:spPr>
        <p:style>
          <a:lnRef idx="2">
            <a:schemeClr val="accent1"/>
          </a:lnRef>
          <a:fillRef idx="1">
            <a:schemeClr val="lt1"/>
          </a:fillRef>
          <a:effectRef idx="0">
            <a:schemeClr val="accent1"/>
          </a:effectRef>
          <a:fontRef idx="minor">
            <a:schemeClr val="dk1"/>
          </a:fontRef>
        </p:style>
        <p:txBody>
          <a:bodyPr rtlCol="0" anchor="ctr"/>
          <a:lstStyle/>
          <a:p>
            <a:pPr algn="just"/>
            <a:endParaRPr lang="en-US" sz="1600" dirty="0" smtClean="0">
              <a:solidFill>
                <a:schemeClr val="tx1"/>
              </a:solidFill>
            </a:endParaRPr>
          </a:p>
          <a:p>
            <a:pPr algn="just"/>
            <a:endParaRPr lang="en-US" sz="1600" dirty="0" smtClean="0">
              <a:solidFill>
                <a:schemeClr val="tx1"/>
              </a:solidFill>
            </a:endParaRPr>
          </a:p>
          <a:p>
            <a:pPr algn="just"/>
            <a:r>
              <a:rPr lang="en-US" sz="1600" dirty="0" smtClean="0">
                <a:solidFill>
                  <a:schemeClr val="tx1"/>
                </a:solidFill>
              </a:rPr>
              <a:t>As </a:t>
            </a:r>
            <a:r>
              <a:rPr lang="en-US" sz="1600" dirty="0">
                <a:solidFill>
                  <a:schemeClr val="tx1"/>
                </a:solidFill>
              </a:rPr>
              <a:t>technical advances make sequencing faster and cheaper, genomic annotation efforts must adapt to keep pace. The upward trend in the number of genome sequencing projects means there will be a larger reliance on contributions from domain specialists. Thus the curation environment is shifting from a traditional centralized model, in which all curators for a given genome project share the same physical location, to a geographically dispersed community annotation model, which requires new tools to support community annotation efforts. WebApollo was designed to provide an easy to use, web-based environment that allows multiple, distributed users to edit and share sequence annotations.</a:t>
            </a:r>
          </a:p>
          <a:p>
            <a:pPr algn="just"/>
            <a:endParaRPr lang="en-US" sz="1600" dirty="0">
              <a:solidFill>
                <a:schemeClr val="tx1"/>
              </a:solidFill>
            </a:endParaRPr>
          </a:p>
          <a:p>
            <a:pPr algn="just"/>
            <a:r>
              <a:rPr lang="en-US" sz="1600" dirty="0">
                <a:solidFill>
                  <a:schemeClr val="tx1"/>
                </a:solidFill>
              </a:rPr>
              <a:t>Curators and investigators from the ant genomes research communities have been using WebApollo. Their curation efforts, findings and interactions will dramatically upgrade the quality of the annotation data for the genome of the ant Cardiocondyla </a:t>
            </a:r>
            <a:r>
              <a:rPr lang="en-US" sz="1600" dirty="0">
                <a:solidFill>
                  <a:schemeClr val="tx1"/>
                </a:solidFill>
              </a:rPr>
              <a:t>obscurior</a:t>
            </a:r>
            <a:r>
              <a:rPr lang="en-US" sz="1600" dirty="0">
                <a:solidFill>
                  <a:schemeClr val="tx1"/>
                </a:solidFill>
              </a:rPr>
              <a:t>, which will lead to a better understanding of the biology of these and other social insects.</a:t>
            </a:r>
          </a:p>
          <a:p>
            <a:pPr algn="just"/>
            <a:endParaRPr lang="en-US" sz="1600" dirty="0">
              <a:solidFill>
                <a:schemeClr val="tx1"/>
              </a:solidFill>
            </a:endParaRPr>
          </a:p>
          <a:p>
            <a:pPr algn="just"/>
            <a:r>
              <a:rPr lang="en-US" sz="1600" dirty="0">
                <a:solidFill>
                  <a:schemeClr val="tx1"/>
                </a:solidFill>
              </a:rPr>
              <a:t>WebApollo is comprised of three components: a web-based client, a server-side annotation editing engine, and a server-side service that provides the client with data from different source databases.  All three software components are open source and freely available. </a:t>
            </a:r>
          </a:p>
          <a:p>
            <a:pPr algn="just"/>
            <a:endParaRPr lang="en-US" sz="1600" dirty="0">
              <a:solidFill>
                <a:schemeClr val="tx1"/>
              </a:solidFill>
            </a:endParaRPr>
          </a:p>
          <a:p>
            <a:pPr algn="just"/>
            <a:r>
              <a:rPr lang="en-US" sz="1600" b="1" dirty="0">
                <a:solidFill>
                  <a:schemeClr val="tx1"/>
                </a:solidFill>
              </a:rPr>
              <a:t>THE WEB-BASED CLIENT </a:t>
            </a:r>
            <a:r>
              <a:rPr lang="en-US" sz="1600" dirty="0">
                <a:solidFill>
                  <a:schemeClr val="tx1"/>
                </a:solidFill>
              </a:rPr>
              <a:t>is designed as an extension to JBrowse, a JavaScript-based genome browser that provides a fast, highly interactive interface for the visualization of genomic data. This JBrowse extension provides the gestures needed for editing annotations, such as dragging and dropping features to create new annotations of genes, transcripts and other genomic elements, dragging to change exon boundaries of existing annotations, and using context-specific menus to modify features. It has support for deep sequencing visualization (e.g., BAM data). The extension also connects to the annotation-editing service and the data-providing services.</a:t>
            </a:r>
          </a:p>
          <a:p>
            <a:pPr algn="just"/>
            <a:endParaRPr lang="en-US" sz="1600" dirty="0">
              <a:solidFill>
                <a:schemeClr val="tx1"/>
              </a:solidFill>
            </a:endParaRPr>
          </a:p>
          <a:p>
            <a:pPr algn="just"/>
            <a:r>
              <a:rPr lang="en-US" sz="1600" b="1" dirty="0">
                <a:solidFill>
                  <a:schemeClr val="tx1"/>
                </a:solidFill>
              </a:rPr>
              <a:t>THE SERVER-SIDE ANNOTATION-EDITING ENGINE </a:t>
            </a:r>
            <a:r>
              <a:rPr lang="en-US" sz="1600" dirty="0">
                <a:solidFill>
                  <a:schemeClr val="tx1"/>
                </a:solidFill>
              </a:rPr>
              <a:t>is written in Java. It handles all the necessary logic for editing and deals with the complexities of modifications in a biological context, where a single change can have multiple cascading effects (e.g., when splitting or merging transcripts). Edits are stored persistently in the server, allowing users to quickly recover their data in the event of unexpected browser or server crashes. The server provides synchronized updates over multiple browser instances, so that every edit is immediately visible to all users who are viewing or editing the same region. It offers multiple levels of user accessibility, allowing project owners to decide with whom to share their work, and whether to allow read-only or both read and write access.</a:t>
            </a:r>
          </a:p>
          <a:p>
            <a:pPr algn="just"/>
            <a:endParaRPr lang="en-US" sz="1600" dirty="0">
              <a:solidFill>
                <a:schemeClr val="tx1"/>
              </a:solidFill>
            </a:endParaRPr>
          </a:p>
          <a:p>
            <a:pPr algn="just"/>
            <a:r>
              <a:rPr lang="en-US" sz="1600" b="1" dirty="0">
                <a:solidFill>
                  <a:schemeClr val="tx1"/>
                </a:solidFill>
              </a:rPr>
              <a:t>THE SERVER-SIDE SERVICE </a:t>
            </a:r>
            <a:r>
              <a:rPr lang="en-US" sz="1600" dirty="0">
                <a:solidFill>
                  <a:schemeClr val="tx1"/>
                </a:solidFill>
              </a:rPr>
              <a:t>that provides data to the client is built on top of Trellis, a Distributed Annotation System (DAS) server framework. It sends JBrowse-supported JavaScript Object Notation (JSON) data, rather than the more verbose DAS XML. We developed Trellis plugins to access data from the UCSC MySQL genome database, Ensembl DAS services, and GMOD Chado databases. </a:t>
            </a:r>
          </a:p>
          <a:p>
            <a:pPr algn="just"/>
            <a:endParaRPr lang="en-US" sz="1600" dirty="0">
              <a:solidFill>
                <a:schemeClr val="tx1"/>
              </a:solidFill>
            </a:endParaRPr>
          </a:p>
          <a:p>
            <a:pPr algn="ctr"/>
            <a:r>
              <a:rPr lang="en-US" sz="2000" b="1" dirty="0">
                <a:solidFill>
                  <a:schemeClr val="tx1"/>
                </a:solidFill>
              </a:rPr>
              <a:t>The first version of WebApollo was released on December 21, 2012 </a:t>
            </a:r>
            <a:r>
              <a:rPr lang="en-US" sz="2000" b="1" dirty="0" smtClean="0">
                <a:solidFill>
                  <a:schemeClr val="tx1"/>
                </a:solidFill>
              </a:rPr>
              <a:t>and </a:t>
            </a:r>
            <a:r>
              <a:rPr lang="en-US" sz="2000" b="1" dirty="0">
                <a:solidFill>
                  <a:schemeClr val="tx1"/>
                </a:solidFill>
              </a:rPr>
              <a:t>is available at </a:t>
            </a:r>
            <a:br>
              <a:rPr lang="en-US" sz="2000" b="1" dirty="0">
                <a:solidFill>
                  <a:schemeClr val="tx1"/>
                </a:solidFill>
              </a:rPr>
            </a:br>
            <a:r>
              <a:rPr lang="en-US" sz="2000" b="1" dirty="0">
                <a:solidFill>
                  <a:schemeClr val="tx1"/>
                </a:solidFill>
              </a:rPr>
              <a:t>http://</a:t>
            </a:r>
            <a:r>
              <a:rPr lang="en-US" sz="2000" b="1" dirty="0">
                <a:solidFill>
                  <a:schemeClr val="tx1"/>
                </a:solidFill>
              </a:rPr>
              <a:t>icebox.lbl.gov</a:t>
            </a:r>
            <a:r>
              <a:rPr lang="en-US" sz="2000" b="1" dirty="0">
                <a:solidFill>
                  <a:schemeClr val="tx1"/>
                </a:solidFill>
              </a:rPr>
              <a:t>/</a:t>
            </a:r>
            <a:r>
              <a:rPr lang="en-US" sz="2000" b="1" dirty="0">
                <a:solidFill>
                  <a:schemeClr val="tx1"/>
                </a:solidFill>
              </a:rPr>
              <a:t>webapollo</a:t>
            </a:r>
            <a:r>
              <a:rPr lang="en-US" sz="2000" b="1" dirty="0">
                <a:solidFill>
                  <a:schemeClr val="tx1"/>
                </a:solidFill>
              </a:rPr>
              <a:t>/releases/WebApollo-2012-12-21.tgz</a:t>
            </a:r>
          </a:p>
          <a:p>
            <a:pPr algn="ctr"/>
            <a:r>
              <a:rPr lang="en-US" sz="2000" b="1" dirty="0">
                <a:solidFill>
                  <a:schemeClr val="tx1"/>
                </a:solidFill>
              </a:rPr>
              <a:t>A public demo can be </a:t>
            </a:r>
            <a:r>
              <a:rPr lang="en-US" sz="2000" b="1" dirty="0" smtClean="0">
                <a:solidFill>
                  <a:schemeClr val="tx1"/>
                </a:solidFill>
              </a:rPr>
              <a:t>found </a:t>
            </a:r>
            <a:r>
              <a:rPr lang="en-US" sz="2000" b="1" dirty="0">
                <a:solidFill>
                  <a:schemeClr val="tx1"/>
                </a:solidFill>
              </a:rPr>
              <a:t>at http://icebox.lbl.gov:8080/</a:t>
            </a:r>
            <a:r>
              <a:rPr lang="en-US" sz="2000" b="1" dirty="0">
                <a:solidFill>
                  <a:schemeClr val="tx1"/>
                </a:solidFill>
              </a:rPr>
              <a:t>WebApolloDemo</a:t>
            </a:r>
            <a:r>
              <a:rPr lang="en-US" sz="2000" b="1" dirty="0">
                <a:solidFill>
                  <a:schemeClr val="tx1"/>
                </a:solidFill>
              </a:rPr>
              <a:t> </a:t>
            </a:r>
          </a:p>
          <a:p>
            <a:pPr algn="ctr"/>
            <a:r>
              <a:rPr lang="en-US" sz="2000" b="1" dirty="0">
                <a:solidFill>
                  <a:schemeClr val="tx1"/>
                </a:solidFill>
              </a:rPr>
              <a:t>More information is available at http://</a:t>
            </a:r>
            <a:r>
              <a:rPr lang="en-US" sz="2000" b="1" dirty="0">
                <a:solidFill>
                  <a:schemeClr val="tx1"/>
                </a:solidFill>
              </a:rPr>
              <a:t>gmod.org</a:t>
            </a:r>
            <a:r>
              <a:rPr lang="en-US" sz="2000" b="1" dirty="0">
                <a:solidFill>
                  <a:schemeClr val="tx1"/>
                </a:solidFill>
              </a:rPr>
              <a:t>/wiki/WebApollo</a:t>
            </a:r>
          </a:p>
        </p:txBody>
      </p:sp>
      <p:sp>
        <p:nvSpPr>
          <p:cNvPr id="6" name="Rectangle 5"/>
          <p:cNvSpPr/>
          <p:nvPr/>
        </p:nvSpPr>
        <p:spPr>
          <a:xfrm>
            <a:off x="0" y="0"/>
            <a:ext cx="32918400" cy="5546170"/>
          </a:xfrm>
          <a:prstGeom prst="rect">
            <a:avLst/>
          </a:prstGeom>
          <a:solidFill>
            <a:schemeClr val="tx2">
              <a:lumMod val="75000"/>
            </a:schemeClr>
          </a:solidFill>
        </p:spPr>
        <p:style>
          <a:lnRef idx="1">
            <a:schemeClr val="accent1"/>
          </a:lnRef>
          <a:fillRef idx="3">
            <a:schemeClr val="accent1"/>
          </a:fillRef>
          <a:effectRef idx="2">
            <a:schemeClr val="accent1"/>
          </a:effectRef>
          <a:fontRef idx="minor">
            <a:schemeClr val="lt1"/>
          </a:fontRef>
        </p:style>
        <p:txBody>
          <a:bodyPr rtlCol="0" anchor="ctr"/>
          <a:lstStyle/>
          <a:p>
            <a:pPr algn="ctr"/>
            <a:r>
              <a:rPr lang="en-US" dirty="0" smtClean="0"/>
              <a:t> </a:t>
            </a:r>
            <a:endParaRPr lang="en-US" dirty="0"/>
          </a:p>
        </p:txBody>
      </p:sp>
      <p:pic>
        <p:nvPicPr>
          <p:cNvPr id="7" name="Picture 6" descr="LBNL_Full_Logo_Final.png"/>
          <p:cNvPicPr>
            <a:picLocks noChangeAspect="1"/>
          </p:cNvPicPr>
          <p:nvPr/>
        </p:nvPicPr>
        <p:blipFill>
          <a:blip r:embed="rId2"/>
          <a:stretch>
            <a:fillRect/>
          </a:stretch>
        </p:blipFill>
        <p:spPr>
          <a:xfrm>
            <a:off x="490066" y="1450775"/>
            <a:ext cx="3100341" cy="2644620"/>
          </a:xfrm>
          <a:prstGeom prst="rect">
            <a:avLst/>
          </a:prstGeom>
        </p:spPr>
      </p:pic>
      <p:pic>
        <p:nvPicPr>
          <p:cNvPr id="8" name="Picture 7" descr="ApolloLogoFull.png"/>
          <p:cNvPicPr>
            <a:picLocks noChangeAspect="1"/>
          </p:cNvPicPr>
          <p:nvPr/>
        </p:nvPicPr>
        <p:blipFill>
          <a:blip r:embed="rId3"/>
          <a:stretch>
            <a:fillRect/>
          </a:stretch>
        </p:blipFill>
        <p:spPr>
          <a:xfrm>
            <a:off x="27453646" y="2115035"/>
            <a:ext cx="4234263" cy="1533810"/>
          </a:xfrm>
          <a:prstGeom prst="rect">
            <a:avLst/>
          </a:prstGeom>
        </p:spPr>
      </p:pic>
      <p:sp>
        <p:nvSpPr>
          <p:cNvPr id="9" name="TextBox 8"/>
          <p:cNvSpPr txBox="1"/>
          <p:nvPr/>
        </p:nvSpPr>
        <p:spPr>
          <a:xfrm>
            <a:off x="10954768" y="1256967"/>
            <a:ext cx="184666" cy="1415772"/>
          </a:xfrm>
          <a:prstGeom prst="rect">
            <a:avLst/>
          </a:prstGeom>
          <a:noFill/>
        </p:spPr>
        <p:txBody>
          <a:bodyPr wrap="none" rtlCol="0">
            <a:spAutoFit/>
          </a:bodyPr>
          <a:lstStyle/>
          <a:p>
            <a:endParaRPr lang="en-US" dirty="0"/>
          </a:p>
        </p:txBody>
      </p:sp>
      <p:sp>
        <p:nvSpPr>
          <p:cNvPr id="10" name="TextBox 9"/>
          <p:cNvSpPr txBox="1"/>
          <p:nvPr/>
        </p:nvSpPr>
        <p:spPr>
          <a:xfrm>
            <a:off x="3596131" y="555188"/>
            <a:ext cx="25726138" cy="2862322"/>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9000" dirty="0" smtClean="0">
                <a:solidFill>
                  <a:schemeClr val="bg1"/>
                </a:solidFill>
              </a:rPr>
              <a:t>WebApollo: A Web-based Sequence Annotation Editor </a:t>
            </a:r>
          </a:p>
          <a:p>
            <a:pPr algn="ctr"/>
            <a:r>
              <a:rPr lang="en-US" sz="9000" dirty="0" smtClean="0">
                <a:solidFill>
                  <a:schemeClr val="bg1"/>
                </a:solidFill>
              </a:rPr>
              <a:t>for Distributed Community Annotation </a:t>
            </a:r>
            <a:endParaRPr lang="en-US" sz="9000" dirty="0">
              <a:solidFill>
                <a:schemeClr val="bg1"/>
              </a:solidFill>
            </a:endParaRPr>
          </a:p>
        </p:txBody>
      </p:sp>
      <p:sp>
        <p:nvSpPr>
          <p:cNvPr id="11" name="TextBox 10"/>
          <p:cNvSpPr txBox="1"/>
          <p:nvPr/>
        </p:nvSpPr>
        <p:spPr>
          <a:xfrm>
            <a:off x="16587982" y="1829150"/>
            <a:ext cx="184666" cy="1415772"/>
          </a:xfrm>
          <a:prstGeom prst="rect">
            <a:avLst/>
          </a:prstGeom>
          <a:noFill/>
        </p:spPr>
        <p:txBody>
          <a:bodyPr wrap="none" rtlCol="0">
            <a:spAutoFit/>
          </a:bodyPr>
          <a:lstStyle/>
          <a:p>
            <a:endParaRPr lang="en-US" dirty="0"/>
          </a:p>
        </p:txBody>
      </p:sp>
      <p:sp>
        <p:nvSpPr>
          <p:cNvPr id="12" name="TextBox 11"/>
          <p:cNvSpPr txBox="1"/>
          <p:nvPr/>
        </p:nvSpPr>
        <p:spPr>
          <a:xfrm>
            <a:off x="2727918" y="4001311"/>
            <a:ext cx="27462565" cy="646331"/>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none" rtlCol="0">
            <a:spAutoFit/>
          </a:bodyPr>
          <a:lstStyle/>
          <a:p>
            <a:pPr algn="ctr"/>
            <a:r>
              <a:rPr lang="en-US" sz="3600" dirty="0" smtClean="0">
                <a:solidFill>
                  <a:schemeClr val="bg1"/>
                </a:solidFill>
              </a:rPr>
              <a:t>Gregg </a:t>
            </a:r>
            <a:r>
              <a:rPr lang="en-US" sz="3600" dirty="0">
                <a:solidFill>
                  <a:schemeClr val="bg1"/>
                </a:solidFill>
              </a:rPr>
              <a:t>Helt</a:t>
            </a:r>
            <a:r>
              <a:rPr lang="en-US" sz="3600" baseline="30000" dirty="0">
                <a:solidFill>
                  <a:schemeClr val="bg1"/>
                </a:solidFill>
              </a:rPr>
              <a:t>1</a:t>
            </a:r>
            <a:r>
              <a:rPr lang="en-US" sz="3600" dirty="0">
                <a:solidFill>
                  <a:schemeClr val="bg1"/>
                </a:solidFill>
              </a:rPr>
              <a:t>, Ed Lee</a:t>
            </a:r>
            <a:r>
              <a:rPr lang="en-US" sz="3600" baseline="30000" dirty="0">
                <a:solidFill>
                  <a:schemeClr val="bg1"/>
                </a:solidFill>
              </a:rPr>
              <a:t>1</a:t>
            </a:r>
            <a:r>
              <a:rPr lang="en-US" sz="3600" dirty="0">
                <a:solidFill>
                  <a:schemeClr val="bg1"/>
                </a:solidFill>
              </a:rPr>
              <a:t>, </a:t>
            </a:r>
            <a:r>
              <a:rPr lang="en-US" sz="3600" dirty="0" smtClean="0">
                <a:solidFill>
                  <a:schemeClr val="bg1"/>
                </a:solidFill>
              </a:rPr>
              <a:t>Robert </a:t>
            </a:r>
            <a:r>
              <a:rPr lang="en-US" sz="3600" dirty="0">
                <a:solidFill>
                  <a:schemeClr val="bg1"/>
                </a:solidFill>
              </a:rPr>
              <a:t>Buels</a:t>
            </a:r>
            <a:r>
              <a:rPr lang="en-US" sz="3600" baseline="30000" dirty="0">
                <a:solidFill>
                  <a:schemeClr val="bg1"/>
                </a:solidFill>
              </a:rPr>
              <a:t>3</a:t>
            </a:r>
            <a:r>
              <a:rPr lang="en-US" sz="3600" dirty="0">
                <a:solidFill>
                  <a:schemeClr val="bg1"/>
                </a:solidFill>
              </a:rPr>
              <a:t>, Christopher Childers</a:t>
            </a:r>
            <a:r>
              <a:rPr lang="en-US" sz="3600" baseline="30000" dirty="0">
                <a:solidFill>
                  <a:schemeClr val="bg1"/>
                </a:solidFill>
              </a:rPr>
              <a:t>2</a:t>
            </a:r>
            <a:r>
              <a:rPr lang="en-US" sz="3600" dirty="0">
                <a:solidFill>
                  <a:schemeClr val="bg1"/>
                </a:solidFill>
              </a:rPr>
              <a:t>, Justin Reese</a:t>
            </a:r>
            <a:r>
              <a:rPr lang="en-US" sz="3600" baseline="30000" dirty="0">
                <a:solidFill>
                  <a:schemeClr val="bg1"/>
                </a:solidFill>
              </a:rPr>
              <a:t>2</a:t>
            </a:r>
            <a:r>
              <a:rPr lang="en-US" sz="3600" dirty="0">
                <a:solidFill>
                  <a:schemeClr val="bg1"/>
                </a:solidFill>
              </a:rPr>
              <a:t>, Mónica Muñoz-</a:t>
            </a:r>
            <a:r>
              <a:rPr lang="en-US" sz="3600" dirty="0" smtClean="0">
                <a:solidFill>
                  <a:schemeClr val="bg1"/>
                </a:solidFill>
              </a:rPr>
              <a:t>Torres</a:t>
            </a:r>
            <a:r>
              <a:rPr lang="en-US" sz="3600" baseline="30000" dirty="0" smtClean="0">
                <a:solidFill>
                  <a:schemeClr val="bg1"/>
                </a:solidFill>
              </a:rPr>
              <a:t>1</a:t>
            </a:r>
            <a:r>
              <a:rPr lang="en-US" sz="3600" dirty="0" smtClean="0">
                <a:solidFill>
                  <a:schemeClr val="bg1"/>
                </a:solidFill>
              </a:rPr>
              <a:t>, </a:t>
            </a:r>
            <a:r>
              <a:rPr lang="en-US" sz="3600" dirty="0">
                <a:solidFill>
                  <a:schemeClr val="bg1"/>
                </a:solidFill>
              </a:rPr>
              <a:t>Christine Elsik</a:t>
            </a:r>
            <a:r>
              <a:rPr lang="en-US" sz="3600" baseline="30000" dirty="0">
                <a:solidFill>
                  <a:schemeClr val="bg1"/>
                </a:solidFill>
              </a:rPr>
              <a:t>2</a:t>
            </a:r>
            <a:r>
              <a:rPr lang="en-US" sz="3600" dirty="0">
                <a:solidFill>
                  <a:schemeClr val="bg1"/>
                </a:solidFill>
              </a:rPr>
              <a:t>, Ian Holmes</a:t>
            </a:r>
            <a:r>
              <a:rPr lang="en-US" sz="3600" baseline="30000" dirty="0">
                <a:solidFill>
                  <a:schemeClr val="bg1"/>
                </a:solidFill>
              </a:rPr>
              <a:t>3</a:t>
            </a:r>
            <a:r>
              <a:rPr lang="en-US" sz="3600" dirty="0">
                <a:solidFill>
                  <a:schemeClr val="bg1"/>
                </a:solidFill>
              </a:rPr>
              <a:t>, and Suzanna Lewis</a:t>
            </a:r>
            <a:r>
              <a:rPr lang="en-US" sz="3600" baseline="30000" dirty="0">
                <a:solidFill>
                  <a:schemeClr val="bg1"/>
                </a:solidFill>
              </a:rPr>
              <a:t>1</a:t>
            </a:r>
          </a:p>
        </p:txBody>
      </p:sp>
      <p:sp>
        <p:nvSpPr>
          <p:cNvPr id="13" name="TextBox 12"/>
          <p:cNvSpPr txBox="1"/>
          <p:nvPr/>
        </p:nvSpPr>
        <p:spPr>
          <a:xfrm>
            <a:off x="1337174" y="4787078"/>
            <a:ext cx="30244052" cy="523220"/>
          </a:xfrm>
          <a:prstGeom prst="rect">
            <a:avLst/>
          </a:prstGeom>
          <a:no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lang="en-US" sz="2800" dirty="0" smtClean="0">
                <a:solidFill>
                  <a:srgbClr val="FFFFFF"/>
                </a:solidFill>
              </a:rPr>
              <a:t>1) Berkeley Bioinformatics Open-source Projects, Lawrence Berkeley National Laboratory, Berkeley, CA;  2) University of Missouri, Columbia MO; 3) University of California at Berkeley, Berkeley, CA</a:t>
            </a:r>
            <a:endParaRPr lang="en-US" sz="2800" dirty="0">
              <a:solidFill>
                <a:srgbClr val="FFFFFF"/>
              </a:solidFill>
            </a:endParaRPr>
          </a:p>
        </p:txBody>
      </p:sp>
      <p:pic>
        <p:nvPicPr>
          <p:cNvPr id="14" name="Picture 13" descr="Screen shot 2012-05-27 at 5.39.36 AM.png"/>
          <p:cNvPicPr>
            <a:picLocks noChangeAspect="1"/>
          </p:cNvPicPr>
          <p:nvPr/>
        </p:nvPicPr>
        <p:blipFill rotWithShape="1">
          <a:blip r:embed="rId4">
            <a:extLst>
              <a:ext uri="{28A0092B-C50C-407E-A947-70E740481C1C}">
                <a14:useLocalDpi xmlns:a14="http://schemas.microsoft.com/office/drawing/2010/main" val="0"/>
              </a:ext>
            </a:extLst>
          </a:blip>
          <a:srcRect b="5744"/>
          <a:stretch/>
        </p:blipFill>
        <p:spPr>
          <a:xfrm>
            <a:off x="13741929" y="10604392"/>
            <a:ext cx="17467011" cy="12403874"/>
          </a:xfrm>
          <a:prstGeom prst="rect">
            <a:avLst/>
          </a:prstGeom>
          <a:solidFill>
            <a:srgbClr val="000000">
              <a:shade val="95000"/>
            </a:srgbClr>
          </a:solidFill>
          <a:ln w="444500" cap="sq">
            <a:solidFill>
              <a:srgbClr val="335B8D"/>
            </a:solidFill>
            <a:miter lim="800000"/>
          </a:ln>
          <a:effectLst/>
        </p:spPr>
      </p:pic>
      <p:sp>
        <p:nvSpPr>
          <p:cNvPr id="15" name="Rounded Rectangle 14"/>
          <p:cNvSpPr/>
          <p:nvPr/>
        </p:nvSpPr>
        <p:spPr>
          <a:xfrm>
            <a:off x="12374072" y="5904810"/>
            <a:ext cx="20202724" cy="4536340"/>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dirty="0"/>
          </a:p>
        </p:txBody>
      </p:sp>
      <p:grpSp>
        <p:nvGrpSpPr>
          <p:cNvPr id="97" name="Group 96"/>
          <p:cNvGrpSpPr/>
          <p:nvPr/>
        </p:nvGrpSpPr>
        <p:grpSpPr>
          <a:xfrm>
            <a:off x="330170" y="17381264"/>
            <a:ext cx="12004276" cy="14881889"/>
            <a:chOff x="250338" y="17889264"/>
            <a:chExt cx="12004276" cy="14881889"/>
          </a:xfrm>
        </p:grpSpPr>
        <p:pic>
          <p:nvPicPr>
            <p:cNvPr id="17" name="Picture 16" descr="Sequence Alterations.png"/>
            <p:cNvPicPr>
              <a:picLocks noChangeAspect="1"/>
            </p:cNvPicPr>
            <p:nvPr/>
          </p:nvPicPr>
          <p:blipFill rotWithShape="1">
            <a:blip r:embed="rId5">
              <a:extLst>
                <a:ext uri="{28A0092B-C50C-407E-A947-70E740481C1C}">
                  <a14:useLocalDpi xmlns:a14="http://schemas.microsoft.com/office/drawing/2010/main" val="0"/>
                </a:ext>
              </a:extLst>
            </a:blip>
            <a:srcRect r="17932"/>
            <a:stretch/>
          </p:blipFill>
          <p:spPr>
            <a:xfrm>
              <a:off x="925486" y="21021854"/>
              <a:ext cx="10491230" cy="8223828"/>
            </a:xfrm>
            <a:prstGeom prst="rect">
              <a:avLst/>
            </a:prstGeom>
            <a:solidFill>
              <a:srgbClr val="000000">
                <a:shade val="95000"/>
              </a:srgbClr>
            </a:solidFill>
            <a:ln w="444500" cap="sq">
              <a:solidFill>
                <a:srgbClr val="335B8D"/>
              </a:solidFill>
              <a:miter lim="800000"/>
            </a:ln>
            <a:effectLst/>
          </p:spPr>
        </p:pic>
        <p:sp>
          <p:nvSpPr>
            <p:cNvPr id="20" name="Rounded Rectangle 19"/>
            <p:cNvSpPr/>
            <p:nvPr/>
          </p:nvSpPr>
          <p:spPr>
            <a:xfrm>
              <a:off x="363299" y="17907406"/>
              <a:ext cx="11891315" cy="2901646"/>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5400" dirty="0">
                <a:solidFill>
                  <a:srgbClr val="000000"/>
                </a:solidFill>
              </a:endParaRPr>
            </a:p>
          </p:txBody>
        </p:sp>
        <p:sp>
          <p:nvSpPr>
            <p:cNvPr id="21" name="TextBox 20"/>
            <p:cNvSpPr txBox="1"/>
            <p:nvPr/>
          </p:nvSpPr>
          <p:spPr>
            <a:xfrm>
              <a:off x="847944" y="17889264"/>
              <a:ext cx="10922024" cy="923330"/>
            </a:xfrm>
            <a:prstGeom prst="rect">
              <a:avLst/>
            </a:prstGeom>
            <a:noFill/>
          </p:spPr>
          <p:txBody>
            <a:bodyPr wrap="square" rtlCol="0">
              <a:spAutoFit/>
            </a:bodyPr>
            <a:lstStyle/>
            <a:p>
              <a:r>
                <a:rPr lang="en-US" sz="5200" dirty="0">
                  <a:solidFill>
                    <a:srgbClr val="000000"/>
                  </a:solidFill>
                </a:rPr>
                <a:t>Curating Genomic Sequence </a:t>
              </a:r>
              <a:r>
                <a:rPr lang="en-US" sz="5200" dirty="0" smtClean="0">
                  <a:solidFill>
                    <a:srgbClr val="000000"/>
                  </a:solidFill>
                </a:rPr>
                <a:t>Alterations</a:t>
              </a:r>
              <a:endParaRPr lang="en-US" sz="5200" dirty="0">
                <a:solidFill>
                  <a:srgbClr val="000000"/>
                </a:solidFill>
              </a:endParaRPr>
            </a:p>
          </p:txBody>
        </p:sp>
        <p:sp>
          <p:nvSpPr>
            <p:cNvPr id="22" name="Rounded Rectangle 21"/>
            <p:cNvSpPr/>
            <p:nvPr/>
          </p:nvSpPr>
          <p:spPr>
            <a:xfrm>
              <a:off x="669257" y="18916421"/>
              <a:ext cx="11279398" cy="1892631"/>
            </a:xfrm>
            <a:prstGeom prst="roundRect">
              <a:avLst/>
            </a:prstGeom>
            <a:solidFill>
              <a:srgbClr val="DCE6F2"/>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800" dirty="0"/>
                <a:t>Genome assemblies with lower sequencing coverage can often have small errors in the assembled genomic sequence. </a:t>
              </a:r>
              <a:r>
                <a:rPr lang="en-US" sz="1800" dirty="0" smtClean="0"/>
                <a:t>These </a:t>
              </a:r>
              <a:r>
                <a:rPr lang="en-US" sz="1800" dirty="0"/>
                <a:t>are often first spotted by curators, when the errors cause problems with gene structures. </a:t>
              </a:r>
              <a:r>
                <a:rPr lang="en-US" sz="1800" dirty="0" smtClean="0"/>
                <a:t>To </a:t>
              </a:r>
              <a:r>
                <a:rPr lang="en-US" sz="1800" dirty="0"/>
                <a:t>enable curation in the presence of genome sequencing errors, WebApollo allows curators to annotate genomic sequence insertions, deletions, and substitutions. </a:t>
              </a:r>
              <a:r>
                <a:rPr lang="en-US" sz="1800" dirty="0" smtClean="0"/>
                <a:t>These </a:t>
              </a:r>
              <a:r>
                <a:rPr lang="en-US" sz="1800" dirty="0"/>
                <a:t>annotations do not alter the underlying assembly on the server.  However they are taken into account when determining the sequence of an annotation. </a:t>
              </a:r>
            </a:p>
          </p:txBody>
        </p:sp>
        <p:sp>
          <p:nvSpPr>
            <p:cNvPr id="19" name="Rounded Rectangle 18"/>
            <p:cNvSpPr/>
            <p:nvPr/>
          </p:nvSpPr>
          <p:spPr>
            <a:xfrm>
              <a:off x="250338" y="29651101"/>
              <a:ext cx="11844238" cy="3120052"/>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800" dirty="0"/>
                <a:t>The above image </a:t>
              </a:r>
              <a:r>
                <a:rPr lang="en-US" sz="1800" dirty="0" smtClean="0"/>
                <a:t>shows </a:t>
              </a:r>
              <a:r>
                <a:rPr lang="en-US" sz="1800" dirty="0"/>
                <a:t>the results of a series of sequence alteration editing operations in WebApollo. </a:t>
              </a:r>
              <a:r>
                <a:rPr lang="en-US" sz="1800" dirty="0" smtClean="0"/>
                <a:t>The </a:t>
              </a:r>
              <a:r>
                <a:rPr lang="en-US" sz="1800" dirty="0"/>
                <a:t>top panel shows no sequence alterations, but the </a:t>
              </a:r>
              <a:r>
                <a:rPr lang="en-US" sz="1800" dirty="0" smtClean="0"/>
                <a:t>transcript annotation </a:t>
              </a:r>
              <a:r>
                <a:rPr lang="en-US" sz="1800" dirty="0"/>
                <a:t>(in blue) is flagged with an orange exclamation </a:t>
              </a:r>
              <a:r>
                <a:rPr lang="en-US" sz="1800" dirty="0" smtClean="0"/>
                <a:t>icon which </a:t>
              </a:r>
              <a:r>
                <a:rPr lang="en-US" sz="1800" dirty="0"/>
                <a:t>indicates that the curated intron-exon junction does not follow the canonical splice site pattern of having a "GT" immediately 3' of the junction.  In the second panel a curator has examined this issue and determined that a base was </a:t>
              </a:r>
              <a:r>
                <a:rPr lang="en-US" sz="1800" dirty="0"/>
                <a:t>mis</a:t>
              </a:r>
              <a:r>
                <a:rPr lang="en-US" sz="1800" dirty="0"/>
                <a:t>-called in the assembly, and has therefore added a substitution annotation (shown in yellow), substituting a "T" for a "C". </a:t>
              </a:r>
              <a:r>
                <a:rPr lang="en-US" sz="1800" dirty="0" smtClean="0"/>
                <a:t>This </a:t>
              </a:r>
              <a:r>
                <a:rPr lang="en-US" sz="1800" dirty="0"/>
                <a:t>change immediately triggers removal of the non-canonical warning icon, since </a:t>
              </a:r>
              <a:r>
                <a:rPr lang="en-US" sz="1800" dirty="0" smtClean="0"/>
                <a:t>with </a:t>
              </a:r>
              <a:r>
                <a:rPr lang="en-US" sz="1800" dirty="0"/>
                <a:t>the </a:t>
              </a:r>
              <a:r>
                <a:rPr lang="en-US" sz="1800" dirty="0" smtClean="0"/>
                <a:t>substitution </a:t>
              </a:r>
              <a:r>
                <a:rPr lang="en-US" sz="1800" dirty="0"/>
                <a:t>the splice junction now has the canonical "GT".  In the third panel a curator has created a sequence insertion annotation (shown in green) upstream of the splice, and for the transcript annotation this leads to a stop codon which truncates the CDS.  In the last panel a sequence deletion annotation has been created (shown in red), which causes a frame shift for the annotation transcript, resulting in reversal of the CDS truncation. </a:t>
              </a:r>
            </a:p>
          </p:txBody>
        </p:sp>
        <p:sp>
          <p:nvSpPr>
            <p:cNvPr id="24" name="Curved Left Arrow 23"/>
            <p:cNvSpPr/>
            <p:nvPr/>
          </p:nvSpPr>
          <p:spPr>
            <a:xfrm>
              <a:off x="10923533" y="22122824"/>
              <a:ext cx="832374" cy="151453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5" name="Curved Left Arrow 24"/>
            <p:cNvSpPr/>
            <p:nvPr/>
          </p:nvSpPr>
          <p:spPr>
            <a:xfrm>
              <a:off x="10926099" y="24172220"/>
              <a:ext cx="832374" cy="151453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sp>
          <p:nvSpPr>
            <p:cNvPr id="26" name="Curved Left Arrow 25"/>
            <p:cNvSpPr/>
            <p:nvPr/>
          </p:nvSpPr>
          <p:spPr>
            <a:xfrm>
              <a:off x="10946637" y="26203672"/>
              <a:ext cx="832374" cy="1514535"/>
            </a:xfrm>
            <a:prstGeom prst="curvedLeftArrow">
              <a:avLst/>
            </a:prstGeom>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en-US" dirty="0">
                <a:solidFill>
                  <a:schemeClr val="tx1"/>
                </a:solidFill>
              </a:endParaRPr>
            </a:p>
          </p:txBody>
        </p:sp>
      </p:grpSp>
      <p:sp>
        <p:nvSpPr>
          <p:cNvPr id="23" name="Rounded Rectangle 22"/>
          <p:cNvSpPr/>
          <p:nvPr/>
        </p:nvSpPr>
        <p:spPr>
          <a:xfrm>
            <a:off x="567077" y="42045775"/>
            <a:ext cx="18004536" cy="904773"/>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r>
              <a:rPr lang="en-US" sz="1600" dirty="0"/>
              <a:t>This work was supported by the National Institutes of Health grant numbers 5R01GM080203 from the National Institute of General Medical Sciences; and by the Director, Office of Science, Office of Basic Energy Sciences, of the U.S. Department of Energy under Contract No. DE-AC02-05CH11231</a:t>
            </a:r>
          </a:p>
        </p:txBody>
      </p:sp>
      <p:grpSp>
        <p:nvGrpSpPr>
          <p:cNvPr id="69" name="Group 68"/>
          <p:cNvGrpSpPr/>
          <p:nvPr/>
        </p:nvGrpSpPr>
        <p:grpSpPr>
          <a:xfrm>
            <a:off x="19268624" y="31529089"/>
            <a:ext cx="12480051" cy="12096584"/>
            <a:chOff x="31093650" y="18990228"/>
            <a:chExt cx="12480051" cy="12096584"/>
          </a:xfrm>
        </p:grpSpPr>
        <p:grpSp>
          <p:nvGrpSpPr>
            <p:cNvPr id="70" name="Group 69"/>
            <p:cNvGrpSpPr/>
            <p:nvPr/>
          </p:nvGrpSpPr>
          <p:grpSpPr>
            <a:xfrm>
              <a:off x="31093650" y="18990228"/>
              <a:ext cx="12480051" cy="12096584"/>
              <a:chOff x="31093650" y="18748928"/>
              <a:chExt cx="12480051" cy="12096584"/>
            </a:xfrm>
          </p:grpSpPr>
          <p:pic>
            <p:nvPicPr>
              <p:cNvPr id="73" name="Picture 72" descr="Screen shot 2012-05-27 at 12.40.22 PM.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2314469" y="20815427"/>
                <a:ext cx="10724672" cy="9323874"/>
              </a:xfrm>
              <a:prstGeom prst="rect">
                <a:avLst/>
              </a:prstGeom>
              <a:solidFill>
                <a:srgbClr val="000000">
                  <a:shade val="95000"/>
                </a:srgbClr>
              </a:solidFill>
              <a:ln w="444500" cap="sq">
                <a:solidFill>
                  <a:srgbClr val="335B8D"/>
                </a:solidFill>
                <a:miter lim="800000"/>
              </a:ln>
              <a:effectLst/>
            </p:spPr>
          </p:pic>
          <p:sp>
            <p:nvSpPr>
              <p:cNvPr id="74" name="Rounded Rectangle 73"/>
              <p:cNvSpPr/>
              <p:nvPr/>
            </p:nvSpPr>
            <p:spPr>
              <a:xfrm>
                <a:off x="31767675" y="18748928"/>
                <a:ext cx="11806026" cy="1877614"/>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smtClean="0">
                    <a:solidFill>
                      <a:srgbClr val="000000"/>
                    </a:solidFill>
                  </a:rPr>
                  <a:t>Taking Advantage of Deep </a:t>
                </a:r>
              </a:p>
              <a:p>
                <a:pPr algn="ctr"/>
                <a:r>
                  <a:rPr lang="en-US" sz="5400" dirty="0" smtClean="0">
                    <a:solidFill>
                      <a:srgbClr val="000000"/>
                    </a:solidFill>
                  </a:rPr>
                  <a:t>RNA Sequencing</a:t>
                </a:r>
                <a:endParaRPr lang="en-US" sz="5400" dirty="0">
                  <a:solidFill>
                    <a:srgbClr val="000000"/>
                  </a:solidFill>
                </a:endParaRPr>
              </a:p>
            </p:txBody>
          </p:sp>
          <p:sp>
            <p:nvSpPr>
              <p:cNvPr id="75" name="Rounded Rectangle 74"/>
              <p:cNvSpPr/>
              <p:nvPr/>
            </p:nvSpPr>
            <p:spPr>
              <a:xfrm>
                <a:off x="31093650" y="24498300"/>
                <a:ext cx="5992248" cy="6347212"/>
              </a:xfrm>
              <a:prstGeom prst="roundRect">
                <a:avLst>
                  <a:gd name="adj" fmla="val 7784"/>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800" dirty="0" smtClean="0"/>
                  <a:t>Incorporation </a:t>
                </a:r>
                <a:r>
                  <a:rPr lang="en-US" sz="1800" dirty="0"/>
                  <a:t>of high-throughput RNA sequencing data is rapidly becoming a requirement for thorough genome structure curation.  WebApollo can display high-throughput RNA sequencing data in different ways, as shown here.  The genomic coverage plot in dark blue was generated by server-side pre-processing of RNA-</a:t>
                </a:r>
                <a:r>
                  <a:rPr lang="en-US" sz="1800" dirty="0"/>
                  <a:t>seq</a:t>
                </a:r>
                <a:r>
                  <a:rPr lang="en-US" sz="1800" dirty="0"/>
                  <a:t> aligned reads, and shows for each base position in the genome how many aligned reads cover that position. </a:t>
                </a:r>
                <a:r>
                  <a:rPr lang="en-US" sz="1800" dirty="0" smtClean="0"/>
                  <a:t>WebApollo </a:t>
                </a:r>
                <a:r>
                  <a:rPr lang="en-US" sz="1800" dirty="0"/>
                  <a:t>can also display individual aligned reads as shown in teal.  Due to the large number of reads that can be generated by a single RNA-</a:t>
                </a:r>
                <a:r>
                  <a:rPr lang="en-US" sz="1800" dirty="0"/>
                  <a:t>seq</a:t>
                </a:r>
                <a:r>
                  <a:rPr lang="en-US" sz="1800" dirty="0"/>
                  <a:t> experiment, the aligned reads are typically stored in a binary file format (BAM) for efficient storage and retrieval. </a:t>
                </a:r>
                <a:r>
                  <a:rPr lang="en-US" sz="1800" dirty="0" smtClean="0"/>
                  <a:t>WebApollo </a:t>
                </a:r>
                <a:r>
                  <a:rPr lang="en-US" sz="1800" dirty="0"/>
                  <a:t>is capable of using BAM file indexing to </a:t>
                </a:r>
                <a:r>
                  <a:rPr lang="en-US" sz="1800" dirty="0" smtClean="0"/>
                  <a:t>efficiently </a:t>
                </a:r>
                <a:r>
                  <a:rPr lang="en-US" sz="1800" dirty="0"/>
                  <a:t>access only the slices of the BAM file needed for the current </a:t>
                </a:r>
                <a:r>
                  <a:rPr lang="en-US" sz="1800" dirty="0" smtClean="0"/>
                  <a:t>view. This </a:t>
                </a:r>
                <a:r>
                  <a:rPr lang="en-US" sz="1800" dirty="0"/>
                  <a:t>allows WebApollo to directly load aligned reads from BAM files on any standard web server.  </a:t>
                </a:r>
                <a:r>
                  <a:rPr lang="en-US" sz="1800" dirty="0" smtClean="0"/>
                  <a:t>The </a:t>
                </a:r>
                <a:r>
                  <a:rPr lang="en-US" sz="1800" dirty="0"/>
                  <a:t>example shown highlights the importance of utilizing deep RNA sequencing for curation.  </a:t>
                </a:r>
                <a:r>
                  <a:rPr lang="en-US" sz="1800" dirty="0" smtClean="0">
                    <a:solidFill>
                      <a:schemeClr val="accent6">
                        <a:lumMod val="75000"/>
                      </a:schemeClr>
                    </a:solidFill>
                  </a:rPr>
                  <a:t>A </a:t>
                </a:r>
                <a:r>
                  <a:rPr lang="en-US" sz="1800" dirty="0">
                    <a:solidFill>
                      <a:schemeClr val="accent6">
                        <a:lumMod val="75000"/>
                      </a:schemeClr>
                    </a:solidFill>
                  </a:rPr>
                  <a:t>previously unknown alternatively spliced form of an annotated gene is indicated by </a:t>
                </a:r>
                <a:r>
                  <a:rPr lang="en-US" sz="1800" dirty="0" smtClean="0">
                    <a:solidFill>
                      <a:schemeClr val="accent6">
                        <a:lumMod val="75000"/>
                      </a:schemeClr>
                    </a:solidFill>
                  </a:rPr>
                  <a:t>a number of </a:t>
                </a:r>
                <a:r>
                  <a:rPr lang="en-US" sz="1800" dirty="0">
                    <a:solidFill>
                      <a:schemeClr val="accent6">
                        <a:lumMod val="75000"/>
                      </a:schemeClr>
                    </a:solidFill>
                  </a:rPr>
                  <a:t>RNA </a:t>
                </a:r>
                <a:r>
                  <a:rPr lang="en-US" sz="1800" dirty="0">
                    <a:solidFill>
                      <a:schemeClr val="accent6">
                        <a:lumMod val="75000"/>
                      </a:schemeClr>
                    </a:solidFill>
                  </a:rPr>
                  <a:t>seq</a:t>
                </a:r>
                <a:r>
                  <a:rPr lang="en-US" sz="1800" dirty="0">
                    <a:solidFill>
                      <a:schemeClr val="accent6">
                        <a:lumMod val="75000"/>
                      </a:schemeClr>
                    </a:solidFill>
                  </a:rPr>
                  <a:t> reads that skip one particular exon</a:t>
                </a:r>
                <a:r>
                  <a:rPr lang="en-US" sz="1800" dirty="0" smtClean="0">
                    <a:solidFill>
                      <a:schemeClr val="accent6">
                        <a:lumMod val="75000"/>
                      </a:schemeClr>
                    </a:solidFill>
                  </a:rPr>
                  <a:t>. </a:t>
                </a:r>
                <a:r>
                  <a:rPr lang="en-US" sz="1800" dirty="0" smtClean="0"/>
                  <a:t>This </a:t>
                </a:r>
                <a:r>
                  <a:rPr lang="en-US" sz="1800" dirty="0" smtClean="0"/>
                  <a:t>example also highlights the usefulness of selection edge-matching (in red).</a:t>
                </a:r>
                <a:endParaRPr lang="en-US" sz="1800" dirty="0"/>
              </a:p>
            </p:txBody>
          </p:sp>
        </p:grpSp>
        <p:sp>
          <p:nvSpPr>
            <p:cNvPr id="71" name="Rounded Rectangle 70"/>
            <p:cNvSpPr/>
            <p:nvPr/>
          </p:nvSpPr>
          <p:spPr>
            <a:xfrm>
              <a:off x="35389750" y="23952200"/>
              <a:ext cx="3967547" cy="399040"/>
            </a:xfrm>
            <a:prstGeom prst="roundRect">
              <a:avLst>
                <a:gd name="adj" fmla="val 50000"/>
              </a:avLst>
            </a:prstGeom>
            <a:noFill/>
            <a:ln w="38100" cmpd="sng">
              <a:solidFill>
                <a:schemeClr val="accent6"/>
              </a:solidFill>
              <a:prstDash val="solid"/>
            </a:ln>
          </p:spPr>
          <p:style>
            <a:lnRef idx="1">
              <a:schemeClr val="accent6"/>
            </a:lnRef>
            <a:fillRef idx="3">
              <a:schemeClr val="accent6"/>
            </a:fillRef>
            <a:effectRef idx="2">
              <a:schemeClr val="accent6"/>
            </a:effectRef>
            <a:fontRef idx="minor">
              <a:schemeClr val="lt1"/>
            </a:fontRef>
          </p:style>
          <p:txBody>
            <a:bodyPr rtlCol="0" anchor="ctr"/>
            <a:lstStyle/>
            <a:p>
              <a:pPr algn="ctr"/>
              <a:endParaRPr lang="en-US" dirty="0"/>
            </a:p>
          </p:txBody>
        </p:sp>
        <p:sp>
          <p:nvSpPr>
            <p:cNvPr id="72" name="Bent-Up Arrow 71"/>
            <p:cNvSpPr/>
            <p:nvPr/>
          </p:nvSpPr>
          <p:spPr>
            <a:xfrm>
              <a:off x="36900612" y="24381533"/>
              <a:ext cx="822960" cy="5679368"/>
            </a:xfrm>
            <a:prstGeom prst="bentUpArrow">
              <a:avLst>
                <a:gd name="adj1" fmla="val 14198"/>
                <a:gd name="adj2" fmla="val 23456"/>
                <a:gd name="adj3" fmla="val 25000"/>
              </a:avLst>
            </a:prstGeom>
            <a:gradFill flip="none" rotWithShape="1">
              <a:gsLst>
                <a:gs pos="0">
                  <a:schemeClr val="accent6">
                    <a:tint val="50000"/>
                    <a:satMod val="300000"/>
                    <a:alpha val="69000"/>
                  </a:schemeClr>
                </a:gs>
                <a:gs pos="35000">
                  <a:schemeClr val="accent6">
                    <a:tint val="37000"/>
                    <a:satMod val="300000"/>
                    <a:alpha val="69000"/>
                  </a:schemeClr>
                </a:gs>
                <a:gs pos="100000">
                  <a:schemeClr val="accent6">
                    <a:tint val="15000"/>
                    <a:satMod val="350000"/>
                    <a:alpha val="69000"/>
                  </a:schemeClr>
                </a:gs>
              </a:gsLst>
              <a:lin ang="16200000" scaled="1"/>
              <a:tileRect/>
            </a:gradFill>
            <a:ln/>
          </p:spPr>
          <p:style>
            <a:lnRef idx="1">
              <a:schemeClr val="accent6"/>
            </a:lnRef>
            <a:fillRef idx="2">
              <a:schemeClr val="accent6"/>
            </a:fillRef>
            <a:effectRef idx="1">
              <a:schemeClr val="accent6"/>
            </a:effectRef>
            <a:fontRef idx="minor">
              <a:schemeClr val="dk1"/>
            </a:fontRef>
          </p:style>
          <p:txBody>
            <a:bodyPr/>
            <a:lstStyle/>
            <a:p>
              <a:endParaRPr lang="en-US" dirty="0"/>
            </a:p>
          </p:txBody>
        </p:sp>
      </p:grpSp>
      <p:grpSp>
        <p:nvGrpSpPr>
          <p:cNvPr id="96" name="Group 95"/>
          <p:cNvGrpSpPr/>
          <p:nvPr/>
        </p:nvGrpSpPr>
        <p:grpSpPr>
          <a:xfrm>
            <a:off x="567077" y="33141429"/>
            <a:ext cx="17996847" cy="8324132"/>
            <a:chOff x="12708185" y="24486432"/>
            <a:chExt cx="17996847" cy="8324132"/>
          </a:xfrm>
        </p:grpSpPr>
        <p:grpSp>
          <p:nvGrpSpPr>
            <p:cNvPr id="27" name="Group 26"/>
            <p:cNvGrpSpPr/>
            <p:nvPr/>
          </p:nvGrpSpPr>
          <p:grpSpPr>
            <a:xfrm>
              <a:off x="12708185" y="24486432"/>
              <a:ext cx="17996847" cy="8324132"/>
              <a:chOff x="12787951" y="24301932"/>
              <a:chExt cx="17996847" cy="8324132"/>
            </a:xfrm>
          </p:grpSpPr>
          <p:sp>
            <p:nvSpPr>
              <p:cNvPr id="28" name="Rounded Rectangle 27"/>
              <p:cNvSpPr/>
              <p:nvPr/>
            </p:nvSpPr>
            <p:spPr>
              <a:xfrm>
                <a:off x="12787951" y="24548865"/>
                <a:ext cx="17996847" cy="8077199"/>
              </a:xfrm>
              <a:prstGeom prst="roundRect">
                <a:avLst>
                  <a:gd name="adj" fmla="val 5346"/>
                </a:avLst>
              </a:prstGeom>
              <a:solidFill>
                <a:schemeClr val="accent1">
                  <a:lumMod val="20000"/>
                  <a:lumOff val="80000"/>
                </a:schemeClr>
              </a:solidFill>
              <a:ln>
                <a:solidFill>
                  <a:srgbClr val="46AAC5"/>
                </a:solidFill>
              </a:ln>
            </p:spPr>
            <p:style>
              <a:lnRef idx="1">
                <a:schemeClr val="accent1"/>
              </a:lnRef>
              <a:fillRef idx="2">
                <a:schemeClr val="accent1"/>
              </a:fillRef>
              <a:effectRef idx="1">
                <a:schemeClr val="accent1"/>
              </a:effectRef>
              <a:fontRef idx="minor">
                <a:schemeClr val="dk1"/>
              </a:fontRef>
            </p:style>
            <p:txBody>
              <a:bodyPr rtlCol="0" anchor="ctr"/>
              <a:lstStyle/>
              <a:p>
                <a:pPr algn="ctr"/>
                <a:endParaRPr lang="en-US" sz="1800" dirty="0"/>
              </a:p>
            </p:txBody>
          </p:sp>
          <p:sp>
            <p:nvSpPr>
              <p:cNvPr id="29" name="Rounded Rectangle 28"/>
              <p:cNvSpPr/>
              <p:nvPr/>
            </p:nvSpPr>
            <p:spPr>
              <a:xfrm>
                <a:off x="18745337" y="24301932"/>
                <a:ext cx="6380326" cy="961431"/>
              </a:xfrm>
              <a:prstGeom prst="roundRect">
                <a:avLst/>
              </a:prstGeom>
            </p:spPr>
            <p:style>
              <a:lnRef idx="1">
                <a:schemeClr val="accent1"/>
              </a:lnRef>
              <a:fillRef idx="2">
                <a:schemeClr val="accent1"/>
              </a:fillRef>
              <a:effectRef idx="1">
                <a:schemeClr val="accent1"/>
              </a:effectRef>
              <a:fontRef idx="minor">
                <a:schemeClr val="dk1"/>
              </a:fontRef>
            </p:style>
            <p:txBody>
              <a:bodyPr rtlCol="0" anchor="ctr"/>
              <a:lstStyle/>
              <a:p>
                <a:pPr algn="ctr"/>
                <a:r>
                  <a:rPr lang="en-US" sz="5400" dirty="0" smtClean="0">
                    <a:solidFill>
                      <a:srgbClr val="000000"/>
                    </a:solidFill>
                  </a:rPr>
                  <a:t>Data Sources</a:t>
                </a:r>
                <a:endParaRPr lang="en-US" sz="5400" dirty="0">
                  <a:solidFill>
                    <a:srgbClr val="000000"/>
                  </a:solidFill>
                </a:endParaRPr>
              </a:p>
            </p:txBody>
          </p:sp>
          <p:grpSp>
            <p:nvGrpSpPr>
              <p:cNvPr id="30" name="Group 29"/>
              <p:cNvGrpSpPr/>
              <p:nvPr/>
            </p:nvGrpSpPr>
            <p:grpSpPr>
              <a:xfrm>
                <a:off x="23372433" y="27458004"/>
                <a:ext cx="2423210" cy="4869306"/>
                <a:chOff x="23372433" y="27458004"/>
                <a:chExt cx="2423210" cy="4869306"/>
              </a:xfrm>
            </p:grpSpPr>
            <p:sp>
              <p:nvSpPr>
                <p:cNvPr id="64" name="Right Arrow 63"/>
                <p:cNvSpPr/>
                <p:nvPr/>
              </p:nvSpPr>
              <p:spPr>
                <a:xfrm rot="14157051">
                  <a:off x="22115425" y="28715012"/>
                  <a:ext cx="2927354" cy="413337"/>
                </a:xfrm>
                <a:prstGeom prst="rightArrow">
                  <a:avLst/>
                </a:prstGeom>
                <a:solidFill>
                  <a:srgbClr val="B8FCF6"/>
                </a:solidFill>
                <a:ln>
                  <a:solidFill>
                    <a:srgbClr val="45AAC6"/>
                  </a:solidFill>
                </a:ln>
                <a:effectLst>
                  <a:outerShdw blurRad="50800" dist="38100" dir="2700000" algn="tl" rotWithShape="0">
                    <a:srgbClr val="000000">
                      <a:alpha val="43000"/>
                    </a:srgbClr>
                  </a:outerShdw>
                </a:effectLst>
                <a:scene3d>
                  <a:camera prst="orthographicFront">
                    <a:rot lat="0" lon="0" rev="0"/>
                  </a:camera>
                  <a:lightRig rig="threePt" dir="t">
                    <a:rot lat="0" lon="0" rev="1200000"/>
                  </a:lightRig>
                </a:scene3d>
                <a:sp3d/>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ln w="38100" cmpd="sng">
                      <a:solidFill>
                        <a:schemeClr val="accent5">
                          <a:lumMod val="75000"/>
                        </a:schemeClr>
                      </a:solidFill>
                    </a:ln>
                    <a:solidFill>
                      <a:schemeClr val="tx2">
                        <a:lumMod val="40000"/>
                        <a:lumOff val="60000"/>
                      </a:schemeClr>
                    </a:solidFill>
                  </a:endParaRPr>
                </a:p>
              </p:txBody>
            </p:sp>
            <p:grpSp>
              <p:nvGrpSpPr>
                <p:cNvPr id="65" name="Group 64"/>
                <p:cNvGrpSpPr/>
                <p:nvPr/>
              </p:nvGrpSpPr>
              <p:grpSpPr>
                <a:xfrm>
                  <a:off x="23904213" y="29868438"/>
                  <a:ext cx="1891430" cy="2458872"/>
                  <a:chOff x="23929470" y="28350807"/>
                  <a:chExt cx="1521985" cy="1951858"/>
                </a:xfrm>
              </p:grpSpPr>
              <p:sp>
                <p:nvSpPr>
                  <p:cNvPr id="66" name="Rectangle 65"/>
                  <p:cNvSpPr/>
                  <p:nvPr/>
                </p:nvSpPr>
                <p:spPr>
                  <a:xfrm>
                    <a:off x="23929470" y="28350807"/>
                    <a:ext cx="1079500" cy="1370276"/>
                  </a:xfrm>
                  <a:prstGeom prst="rect">
                    <a:avLst/>
                  </a:prstGeom>
                  <a:solidFill>
                    <a:srgbClr val="B9FFF6"/>
                  </a:solidFill>
                  <a:ln>
                    <a:solidFill>
                      <a:srgbClr val="46AAC5"/>
                    </a:solidFill>
                  </a:ln>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GFF3</a:t>
                    </a:r>
                  </a:p>
                  <a:p>
                    <a:pPr algn="ctr"/>
                    <a:r>
                      <a:rPr lang="en-US" sz="2800" dirty="0" smtClean="0"/>
                      <a:t>Files</a:t>
                    </a:r>
                  </a:p>
                  <a:p>
                    <a:pPr algn="ctr"/>
                    <a:endParaRPr lang="en-US" sz="1200" dirty="0"/>
                  </a:p>
                  <a:p>
                    <a:pPr algn="ctr"/>
                    <a:endParaRPr lang="en-US" sz="1200" dirty="0" smtClean="0"/>
                  </a:p>
                  <a:p>
                    <a:pPr algn="ctr"/>
                    <a:endParaRPr lang="en-US" sz="1200" dirty="0"/>
                  </a:p>
                  <a:p>
                    <a:pPr algn="ctr"/>
                    <a:endParaRPr lang="en-US" sz="1200" dirty="0" smtClean="0"/>
                  </a:p>
                </p:txBody>
              </p:sp>
              <p:sp>
                <p:nvSpPr>
                  <p:cNvPr id="67" name="Rectangle 66"/>
                  <p:cNvSpPr/>
                  <p:nvPr/>
                </p:nvSpPr>
                <p:spPr>
                  <a:xfrm>
                    <a:off x="24158352" y="28780838"/>
                    <a:ext cx="1079500" cy="1370276"/>
                  </a:xfrm>
                  <a:prstGeom prst="rect">
                    <a:avLst/>
                  </a:prstGeom>
                  <a:solidFill>
                    <a:srgbClr val="B9FFF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smtClean="0"/>
                      <a:t>BigWig</a:t>
                    </a:r>
                  </a:p>
                  <a:p>
                    <a:pPr algn="ctr"/>
                    <a:endParaRPr lang="en-US" sz="2800" dirty="0" smtClean="0"/>
                  </a:p>
                  <a:p>
                    <a:pPr algn="ctr"/>
                    <a:r>
                      <a:rPr lang="en-US" sz="2800" dirty="0" smtClean="0"/>
                      <a:t>Files</a:t>
                    </a:r>
                  </a:p>
                  <a:p>
                    <a:pPr algn="ctr"/>
                    <a:endParaRPr lang="en-US" sz="2800" dirty="0"/>
                  </a:p>
                </p:txBody>
              </p:sp>
              <p:sp>
                <p:nvSpPr>
                  <p:cNvPr id="68" name="Rectangle 67"/>
                  <p:cNvSpPr/>
                  <p:nvPr/>
                </p:nvSpPr>
                <p:spPr>
                  <a:xfrm>
                    <a:off x="24371955" y="29191421"/>
                    <a:ext cx="1079500" cy="1111244"/>
                  </a:xfrm>
                  <a:prstGeom prst="rect">
                    <a:avLst/>
                  </a:prstGeom>
                  <a:solidFill>
                    <a:srgbClr val="B9FFF6"/>
                  </a:solidFill>
                </p:spPr>
                <p:style>
                  <a:lnRef idx="1">
                    <a:schemeClr val="accent5"/>
                  </a:lnRef>
                  <a:fillRef idx="2">
                    <a:schemeClr val="accent5"/>
                  </a:fillRef>
                  <a:effectRef idx="1">
                    <a:schemeClr val="accent5"/>
                  </a:effectRef>
                  <a:fontRef idx="minor">
                    <a:schemeClr val="dk1"/>
                  </a:fontRef>
                </p:style>
                <p:txBody>
                  <a:bodyPr rtlCol="0" anchor="ctr"/>
                  <a:lstStyle/>
                  <a:p>
                    <a:pPr algn="ctr"/>
                    <a:r>
                      <a:rPr lang="en-US" sz="2800" dirty="0"/>
                      <a:t>BAM Files</a:t>
                    </a:r>
                  </a:p>
                  <a:p>
                    <a:pPr algn="ctr"/>
                    <a:r>
                      <a:rPr lang="en-US" sz="1200" dirty="0"/>
                      <a:t>high-throughput  sequencing results</a:t>
                    </a:r>
                  </a:p>
                  <a:p>
                    <a:pPr algn="ctr"/>
                    <a:endParaRPr lang="en-US" sz="1200" dirty="0"/>
                  </a:p>
                </p:txBody>
              </p:sp>
            </p:grpSp>
          </p:grpSp>
          <p:pic>
            <p:nvPicPr>
              <p:cNvPr id="31" name="Picture 30" descr="WebApollo_Screenshot1.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20181670" y="25620048"/>
                <a:ext cx="3528305" cy="1996453"/>
              </a:xfrm>
              <a:prstGeom prst="rect">
                <a:avLst/>
              </a:prstGeom>
            </p:spPr>
            <p:style>
              <a:lnRef idx="1">
                <a:schemeClr val="accent1"/>
              </a:lnRef>
              <a:fillRef idx="2">
                <a:schemeClr val="accent1"/>
              </a:fillRef>
              <a:effectRef idx="1">
                <a:schemeClr val="accent1"/>
              </a:effectRef>
              <a:fontRef idx="minor">
                <a:schemeClr val="dk1"/>
              </a:fontRef>
            </p:style>
          </p:pic>
          <p:grpSp>
            <p:nvGrpSpPr>
              <p:cNvPr id="32" name="Group 31"/>
              <p:cNvGrpSpPr/>
              <p:nvPr/>
            </p:nvGrpSpPr>
            <p:grpSpPr>
              <a:xfrm>
                <a:off x="21282652" y="30632713"/>
                <a:ext cx="1674362" cy="1784017"/>
                <a:chOff x="23749000" y="28422600"/>
                <a:chExt cx="1384300" cy="1522677"/>
              </a:xfrm>
            </p:grpSpPr>
            <p:sp>
              <p:nvSpPr>
                <p:cNvPr id="61" name="Rectangle 60"/>
                <p:cNvSpPr/>
                <p:nvPr/>
              </p:nvSpPr>
              <p:spPr>
                <a:xfrm>
                  <a:off x="23749000" y="28422600"/>
                  <a:ext cx="1079500" cy="1370276"/>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p>
              </p:txBody>
            </p:sp>
            <p:sp>
              <p:nvSpPr>
                <p:cNvPr id="62" name="Rectangle 61"/>
                <p:cNvSpPr/>
                <p:nvPr/>
              </p:nvSpPr>
              <p:spPr>
                <a:xfrm>
                  <a:off x="23901400" y="28575000"/>
                  <a:ext cx="1079500" cy="1370276"/>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p>
              </p:txBody>
            </p:sp>
            <p:sp>
              <p:nvSpPr>
                <p:cNvPr id="63" name="Rectangle 62"/>
                <p:cNvSpPr/>
                <p:nvPr/>
              </p:nvSpPr>
              <p:spPr>
                <a:xfrm>
                  <a:off x="24053800" y="28727400"/>
                  <a:ext cx="1079500" cy="1217877"/>
                </a:xfrm>
                <a:prstGeom prst="rect">
                  <a:avLst/>
                </a:prstGeom>
                <a:solidFill>
                  <a:schemeClr val="accent4">
                    <a:lumMod val="20000"/>
                    <a:lumOff val="80000"/>
                  </a:schemeClr>
                </a:solid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Wiggle</a:t>
                  </a:r>
                </a:p>
                <a:p>
                  <a:pPr algn="ctr"/>
                  <a:r>
                    <a:rPr lang="en-US" sz="2800" dirty="0" smtClean="0"/>
                    <a:t>Files</a:t>
                  </a:r>
                  <a:endParaRPr lang="en-US" sz="2800" dirty="0"/>
                </a:p>
              </p:txBody>
            </p:sp>
          </p:grpSp>
          <p:grpSp>
            <p:nvGrpSpPr>
              <p:cNvPr id="33" name="Group 32"/>
              <p:cNvGrpSpPr/>
              <p:nvPr/>
            </p:nvGrpSpPr>
            <p:grpSpPr>
              <a:xfrm>
                <a:off x="13026686" y="25135198"/>
                <a:ext cx="7110550" cy="6232894"/>
                <a:chOff x="13026686" y="25135198"/>
                <a:chExt cx="7110550" cy="6232894"/>
              </a:xfrm>
              <a:solidFill>
                <a:schemeClr val="accent3">
                  <a:lumMod val="20000"/>
                  <a:lumOff val="80000"/>
                </a:schemeClr>
              </a:solidFill>
            </p:grpSpPr>
            <p:sp>
              <p:nvSpPr>
                <p:cNvPr id="52" name="Right Arrow 51"/>
                <p:cNvSpPr/>
                <p:nvPr/>
              </p:nvSpPr>
              <p:spPr>
                <a:xfrm rot="19552642">
                  <a:off x="18725617" y="27534058"/>
                  <a:ext cx="1411619" cy="405398"/>
                </a:xfrm>
                <a:prstGeom prst="rightArrow">
                  <a:avLst/>
                </a:prstGeom>
                <a:grpFill/>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p>
              </p:txBody>
            </p:sp>
            <p:sp>
              <p:nvSpPr>
                <p:cNvPr id="53" name="Rounded Rectangle 52"/>
                <p:cNvSpPr/>
                <p:nvPr/>
              </p:nvSpPr>
              <p:spPr>
                <a:xfrm>
                  <a:off x="17062851" y="27317205"/>
                  <a:ext cx="1882369" cy="1866900"/>
                </a:xfrm>
                <a:prstGeom prst="roundRect">
                  <a:avLst/>
                </a:prstGeom>
                <a:grpFill/>
                <a:ln>
                  <a:solidFill>
                    <a:srgbClr val="4F81BD"/>
                  </a:solidFill>
                </a:ln>
              </p:spPr>
              <p:style>
                <a:lnRef idx="1">
                  <a:schemeClr val="accent3"/>
                </a:lnRef>
                <a:fillRef idx="2">
                  <a:schemeClr val="accent3"/>
                </a:fillRef>
                <a:effectRef idx="1">
                  <a:schemeClr val="accent3"/>
                </a:effectRef>
                <a:fontRef idx="minor">
                  <a:schemeClr val="dk1"/>
                </a:fontRef>
              </p:style>
              <p:txBody>
                <a:bodyPr rtlCol="0" anchor="ctr"/>
                <a:lstStyle/>
                <a:p>
                  <a:pPr algn="ctr"/>
                  <a:r>
                    <a:rPr lang="en-US" sz="2800" dirty="0" smtClean="0"/>
                    <a:t>Trellis Data Broker</a:t>
                  </a:r>
                  <a:endParaRPr lang="en-US" sz="2800" dirty="0"/>
                </a:p>
              </p:txBody>
            </p:sp>
            <p:grpSp>
              <p:nvGrpSpPr>
                <p:cNvPr id="54" name="Group 53"/>
                <p:cNvGrpSpPr/>
                <p:nvPr/>
              </p:nvGrpSpPr>
              <p:grpSpPr>
                <a:xfrm>
                  <a:off x="13026686" y="25135198"/>
                  <a:ext cx="3510282" cy="6232894"/>
                  <a:chOff x="13431518" y="26212663"/>
                  <a:chExt cx="3420896" cy="5880237"/>
                </a:xfrm>
                <a:grpFill/>
              </p:grpSpPr>
              <p:sp>
                <p:nvSpPr>
                  <p:cNvPr id="58" name="Can 57"/>
                  <p:cNvSpPr/>
                  <p:nvPr/>
                </p:nvSpPr>
                <p:spPr>
                  <a:xfrm>
                    <a:off x="13431518" y="26212663"/>
                    <a:ext cx="3420896" cy="1746703"/>
                  </a:xfrm>
                  <a:prstGeom prst="can">
                    <a:avLst/>
                  </a:prstGeom>
                  <a:grpFill/>
                  <a:ln>
                    <a:solidFill>
                      <a:srgbClr val="4F81BD"/>
                    </a:solidFill>
                  </a:ln>
                </p:spPr>
                <p:style>
                  <a:lnRef idx="1">
                    <a:schemeClr val="accent3"/>
                  </a:lnRef>
                  <a:fillRef idx="2">
                    <a:schemeClr val="accent3"/>
                  </a:fillRef>
                  <a:effectRef idx="1">
                    <a:schemeClr val="accent3"/>
                  </a:effectRef>
                  <a:fontRef idx="minor">
                    <a:schemeClr val="dk1"/>
                  </a:fontRef>
                </p:style>
                <p:txBody>
                  <a:bodyPr/>
                  <a:lstStyle/>
                  <a:p>
                    <a:pPr algn="ctr"/>
                    <a:r>
                      <a:rPr lang="en-US" sz="2800" dirty="0" smtClean="0"/>
                      <a:t>GMOD Chado Postgres Databases (read only)</a:t>
                    </a:r>
                    <a:endParaRPr lang="en-US" sz="2800" dirty="0"/>
                  </a:p>
                </p:txBody>
              </p:sp>
              <p:sp>
                <p:nvSpPr>
                  <p:cNvPr id="59" name="Can 58"/>
                  <p:cNvSpPr/>
                  <p:nvPr/>
                </p:nvSpPr>
                <p:spPr>
                  <a:xfrm>
                    <a:off x="13431518" y="28285780"/>
                    <a:ext cx="3420896" cy="1746703"/>
                  </a:xfrm>
                  <a:prstGeom prst="can">
                    <a:avLst/>
                  </a:prstGeom>
                  <a:grpFill/>
                  <a:ln>
                    <a:solidFill>
                      <a:srgbClr val="4F81BD"/>
                    </a:solidFill>
                  </a:ln>
                </p:spPr>
                <p:style>
                  <a:lnRef idx="1">
                    <a:schemeClr val="accent3"/>
                  </a:lnRef>
                  <a:fillRef idx="2">
                    <a:schemeClr val="accent3"/>
                  </a:fillRef>
                  <a:effectRef idx="1">
                    <a:schemeClr val="accent3"/>
                  </a:effectRef>
                  <a:fontRef idx="minor">
                    <a:schemeClr val="dk1"/>
                  </a:fontRef>
                </p:style>
                <p:txBody>
                  <a:bodyPr/>
                  <a:lstStyle/>
                  <a:p>
                    <a:pPr algn="ctr"/>
                    <a:r>
                      <a:rPr lang="en-US" sz="2800" dirty="0" smtClean="0"/>
                      <a:t>UCSC MySQL </a:t>
                    </a:r>
                  </a:p>
                  <a:p>
                    <a:pPr algn="ctr"/>
                    <a:r>
                      <a:rPr lang="en-US" sz="2800" dirty="0" smtClean="0"/>
                      <a:t>Genome Database</a:t>
                    </a:r>
                    <a:endParaRPr lang="en-US" sz="2800" dirty="0"/>
                  </a:p>
                </p:txBody>
              </p:sp>
              <p:sp>
                <p:nvSpPr>
                  <p:cNvPr id="60" name="Can 59"/>
                  <p:cNvSpPr/>
                  <p:nvPr/>
                </p:nvSpPr>
                <p:spPr>
                  <a:xfrm>
                    <a:off x="13431518" y="30346197"/>
                    <a:ext cx="3420896" cy="1746703"/>
                  </a:xfrm>
                  <a:prstGeom prst="can">
                    <a:avLst/>
                  </a:prstGeom>
                  <a:grpFill/>
                  <a:ln>
                    <a:solidFill>
                      <a:srgbClr val="4F81BD"/>
                    </a:solidFill>
                  </a:ln>
                </p:spPr>
                <p:style>
                  <a:lnRef idx="1">
                    <a:schemeClr val="accent3"/>
                  </a:lnRef>
                  <a:fillRef idx="2">
                    <a:schemeClr val="accent3"/>
                  </a:fillRef>
                  <a:effectRef idx="1">
                    <a:schemeClr val="accent3"/>
                  </a:effectRef>
                  <a:fontRef idx="minor">
                    <a:schemeClr val="dk1"/>
                  </a:fontRef>
                </p:style>
                <p:txBody>
                  <a:bodyPr/>
                  <a:lstStyle/>
                  <a:p>
                    <a:pPr algn="ctr"/>
                    <a:r>
                      <a:rPr lang="en-US" sz="2800" dirty="0" smtClean="0"/>
                      <a:t>Distributed Annotation</a:t>
                    </a:r>
                    <a:r>
                      <a:rPr lang="en-US" sz="2800" dirty="0"/>
                      <a:t> </a:t>
                    </a:r>
                    <a:r>
                      <a:rPr lang="en-US" sz="2800" dirty="0" smtClean="0"/>
                      <a:t>System (DAS) Servers</a:t>
                    </a:r>
                    <a:endParaRPr lang="en-US" sz="2800" dirty="0"/>
                  </a:p>
                </p:txBody>
              </p:sp>
            </p:grpSp>
            <p:cxnSp>
              <p:nvCxnSpPr>
                <p:cNvPr id="55" name="Straight Arrow Connector 54"/>
                <p:cNvCxnSpPr>
                  <a:stCxn id="58" idx="4"/>
                </p:cNvCxnSpPr>
                <p:nvPr/>
              </p:nvCxnSpPr>
              <p:spPr>
                <a:xfrm>
                  <a:off x="16536968" y="26060927"/>
                  <a:ext cx="1467068" cy="1256278"/>
                </a:xfrm>
                <a:prstGeom prst="straightConnector1">
                  <a:avLst/>
                </a:prstGeom>
                <a:grpFill/>
                <a:ln w="76200" cmpd="sng">
                  <a:tailEnd type="arrow"/>
                </a:ln>
              </p:spPr>
              <p:style>
                <a:lnRef idx="3">
                  <a:schemeClr val="accent3"/>
                </a:lnRef>
                <a:fillRef idx="0">
                  <a:schemeClr val="accent3"/>
                </a:fillRef>
                <a:effectRef idx="2">
                  <a:schemeClr val="accent3"/>
                </a:effectRef>
                <a:fontRef idx="minor">
                  <a:schemeClr val="tx1"/>
                </a:fontRef>
              </p:style>
            </p:cxnSp>
            <p:cxnSp>
              <p:nvCxnSpPr>
                <p:cNvPr id="56" name="Straight Arrow Connector 55"/>
                <p:cNvCxnSpPr>
                  <a:stCxn id="59" idx="4"/>
                </p:cNvCxnSpPr>
                <p:nvPr/>
              </p:nvCxnSpPr>
              <p:spPr>
                <a:xfrm flipV="1">
                  <a:off x="16536968" y="28250655"/>
                  <a:ext cx="525883" cy="7721"/>
                </a:xfrm>
                <a:prstGeom prst="straightConnector1">
                  <a:avLst/>
                </a:prstGeom>
                <a:grpFill/>
                <a:ln w="76200" cmpd="sng">
                  <a:tailEnd type="arrow"/>
                </a:ln>
              </p:spPr>
              <p:style>
                <a:lnRef idx="3">
                  <a:schemeClr val="accent3"/>
                </a:lnRef>
                <a:fillRef idx="0">
                  <a:schemeClr val="accent3"/>
                </a:fillRef>
                <a:effectRef idx="2">
                  <a:schemeClr val="accent3"/>
                </a:effectRef>
                <a:fontRef idx="minor">
                  <a:schemeClr val="tx1"/>
                </a:fontRef>
              </p:style>
            </p:cxnSp>
            <p:cxnSp>
              <p:nvCxnSpPr>
                <p:cNvPr id="57" name="Straight Arrow Connector 56"/>
                <p:cNvCxnSpPr>
                  <a:stCxn id="60" idx="4"/>
                </p:cNvCxnSpPr>
                <p:nvPr/>
              </p:nvCxnSpPr>
              <p:spPr>
                <a:xfrm flipV="1">
                  <a:off x="16536968" y="29184105"/>
                  <a:ext cx="1467068" cy="1258258"/>
                </a:xfrm>
                <a:prstGeom prst="straightConnector1">
                  <a:avLst/>
                </a:prstGeom>
                <a:grpFill/>
                <a:ln w="76200" cmpd="sng">
                  <a:tailEnd type="arrow"/>
                </a:ln>
              </p:spPr>
              <p:style>
                <a:lnRef idx="3">
                  <a:schemeClr val="accent3"/>
                </a:lnRef>
                <a:fillRef idx="0">
                  <a:schemeClr val="accent3"/>
                </a:fillRef>
                <a:effectRef idx="2">
                  <a:schemeClr val="accent3"/>
                </a:effectRef>
                <a:fontRef idx="minor">
                  <a:schemeClr val="tx1"/>
                </a:fontRef>
              </p:style>
            </p:cxnSp>
          </p:grpSp>
          <p:grpSp>
            <p:nvGrpSpPr>
              <p:cNvPr id="34" name="Group 33"/>
              <p:cNvGrpSpPr/>
              <p:nvPr/>
            </p:nvGrpSpPr>
            <p:grpSpPr>
              <a:xfrm>
                <a:off x="23754900" y="25170476"/>
                <a:ext cx="6757341" cy="6847551"/>
                <a:chOff x="23754900" y="25170476"/>
                <a:chExt cx="6757341" cy="6847551"/>
              </a:xfrm>
              <a:solidFill>
                <a:schemeClr val="accent2">
                  <a:lumMod val="20000"/>
                  <a:lumOff val="80000"/>
                </a:schemeClr>
              </a:solidFill>
            </p:grpSpPr>
            <p:sp>
              <p:nvSpPr>
                <p:cNvPr id="44" name="Left-Right Arrow 43"/>
                <p:cNvSpPr/>
                <p:nvPr/>
              </p:nvSpPr>
              <p:spPr>
                <a:xfrm rot="12947315">
                  <a:off x="23754900" y="27602767"/>
                  <a:ext cx="1068022" cy="358627"/>
                </a:xfrm>
                <a:prstGeom prst="leftRightArrow">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endParaRPr lang="en-US" dirty="0"/>
                </a:p>
              </p:txBody>
            </p:sp>
            <p:sp>
              <p:nvSpPr>
                <p:cNvPr id="45" name="Rectangle 44"/>
                <p:cNvSpPr/>
                <p:nvPr/>
              </p:nvSpPr>
              <p:spPr>
                <a:xfrm>
                  <a:off x="24788848" y="27464531"/>
                  <a:ext cx="2284813" cy="1529999"/>
                </a:xfrm>
                <a:prstGeom prst="rect">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WebApollo Editing Server</a:t>
                  </a:r>
                  <a:endParaRPr lang="en-US" sz="2800" dirty="0"/>
                </a:p>
              </p:txBody>
            </p:sp>
            <p:sp>
              <p:nvSpPr>
                <p:cNvPr id="46" name="Magnetic Disk 45"/>
                <p:cNvSpPr/>
                <p:nvPr/>
              </p:nvSpPr>
              <p:spPr>
                <a:xfrm>
                  <a:off x="28111941" y="27427852"/>
                  <a:ext cx="2260600" cy="1600201"/>
                </a:xfrm>
                <a:prstGeom prst="flowChartMagneticDisk">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BerkeleyDB</a:t>
                  </a:r>
                  <a:r>
                    <a:rPr lang="en-US" sz="2800" dirty="0" smtClean="0"/>
                    <a:t> Temporary Store</a:t>
                  </a:r>
                  <a:endParaRPr lang="en-US" sz="2800" dirty="0"/>
                </a:p>
              </p:txBody>
            </p:sp>
            <p:sp>
              <p:nvSpPr>
                <p:cNvPr id="47" name="Magnetic Disk 46"/>
                <p:cNvSpPr/>
                <p:nvPr/>
              </p:nvSpPr>
              <p:spPr>
                <a:xfrm>
                  <a:off x="28111941" y="25170476"/>
                  <a:ext cx="2400300" cy="1600201"/>
                </a:xfrm>
                <a:prstGeom prst="flowChartMagneticDisk">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User Management</a:t>
                  </a:r>
                </a:p>
                <a:p>
                  <a:pPr algn="ctr"/>
                  <a:r>
                    <a:rPr lang="en-US" sz="2800" dirty="0" smtClean="0"/>
                    <a:t>Database</a:t>
                  </a:r>
                  <a:endParaRPr lang="en-US" sz="2800" dirty="0"/>
                </a:p>
              </p:txBody>
            </p:sp>
            <p:sp>
              <p:nvSpPr>
                <p:cNvPr id="48" name="Magnetic Disk 47"/>
                <p:cNvSpPr/>
                <p:nvPr/>
              </p:nvSpPr>
              <p:spPr>
                <a:xfrm>
                  <a:off x="26776806" y="30150925"/>
                  <a:ext cx="3107267" cy="1867102"/>
                </a:xfrm>
                <a:prstGeom prst="flowChartMagneticDisk">
                  <a:avLst/>
                </a:prstGeom>
                <a:grpFill/>
              </p:spPr>
              <p:style>
                <a:lnRef idx="1">
                  <a:schemeClr val="accent2"/>
                </a:lnRef>
                <a:fillRef idx="2">
                  <a:schemeClr val="accent2"/>
                </a:fillRef>
                <a:effectRef idx="1">
                  <a:schemeClr val="accent2"/>
                </a:effectRef>
                <a:fontRef idx="minor">
                  <a:schemeClr val="dk1"/>
                </a:fontRef>
              </p:style>
              <p:txBody>
                <a:bodyPr rtlCol="0" anchor="ctr"/>
                <a:lstStyle/>
                <a:p>
                  <a:pPr algn="ctr"/>
                  <a:r>
                    <a:rPr lang="en-US" sz="2800" dirty="0" smtClean="0"/>
                    <a:t>GMOD Chado Persistent Store</a:t>
                  </a:r>
                  <a:endParaRPr lang="en-US" sz="2800" dirty="0"/>
                </a:p>
              </p:txBody>
            </p:sp>
            <p:cxnSp>
              <p:nvCxnSpPr>
                <p:cNvPr id="49" name="Straight Arrow Connector 48"/>
                <p:cNvCxnSpPr>
                  <a:stCxn id="45" idx="0"/>
                  <a:endCxn id="47" idx="2"/>
                </p:cNvCxnSpPr>
                <p:nvPr/>
              </p:nvCxnSpPr>
              <p:spPr>
                <a:xfrm flipV="1">
                  <a:off x="25931255" y="25970577"/>
                  <a:ext cx="2180686" cy="1493954"/>
                </a:xfrm>
                <a:prstGeom prst="straightConnector1">
                  <a:avLst/>
                </a:prstGeom>
                <a:grpFill/>
                <a:ln w="76200" cmpd="sng">
                  <a:headEnd type="arrow"/>
                  <a:tailEnd type="arrow"/>
                </a:ln>
              </p:spPr>
              <p:style>
                <a:lnRef idx="1">
                  <a:schemeClr val="accent2"/>
                </a:lnRef>
                <a:fillRef idx="2">
                  <a:schemeClr val="accent2"/>
                </a:fillRef>
                <a:effectRef idx="1">
                  <a:schemeClr val="accent2"/>
                </a:effectRef>
                <a:fontRef idx="minor">
                  <a:schemeClr val="dk1"/>
                </a:fontRef>
              </p:style>
            </p:cxnSp>
            <p:cxnSp>
              <p:nvCxnSpPr>
                <p:cNvPr id="50" name="Straight Arrow Connector 49"/>
                <p:cNvCxnSpPr>
                  <a:stCxn id="45" idx="3"/>
                  <a:endCxn id="46" idx="2"/>
                </p:cNvCxnSpPr>
                <p:nvPr/>
              </p:nvCxnSpPr>
              <p:spPr>
                <a:xfrm flipV="1">
                  <a:off x="27073661" y="28227953"/>
                  <a:ext cx="1038280" cy="1578"/>
                </a:xfrm>
                <a:prstGeom prst="straightConnector1">
                  <a:avLst/>
                </a:prstGeom>
                <a:grpFill/>
                <a:ln w="76200" cmpd="sng">
                  <a:headEnd type="arrow"/>
                  <a:tailEnd type="arrow"/>
                </a:ln>
              </p:spPr>
              <p:style>
                <a:lnRef idx="1">
                  <a:schemeClr val="accent2"/>
                </a:lnRef>
                <a:fillRef idx="2">
                  <a:schemeClr val="accent2"/>
                </a:fillRef>
                <a:effectRef idx="1">
                  <a:schemeClr val="accent2"/>
                </a:effectRef>
                <a:fontRef idx="minor">
                  <a:schemeClr val="dk1"/>
                </a:fontRef>
              </p:style>
            </p:cxnSp>
            <p:cxnSp>
              <p:nvCxnSpPr>
                <p:cNvPr id="51" name="Straight Arrow Connector 50"/>
                <p:cNvCxnSpPr>
                  <a:stCxn id="48" idx="1"/>
                  <a:endCxn id="46" idx="3"/>
                </p:cNvCxnSpPr>
                <p:nvPr/>
              </p:nvCxnSpPr>
              <p:spPr>
                <a:xfrm flipV="1">
                  <a:off x="28330440" y="29028053"/>
                  <a:ext cx="911801" cy="1122872"/>
                </a:xfrm>
                <a:prstGeom prst="straightConnector1">
                  <a:avLst/>
                </a:prstGeom>
                <a:grpFill/>
                <a:ln w="76200" cmpd="sng">
                  <a:headEnd type="arrow"/>
                  <a:tailEnd type="arrow"/>
                </a:ln>
              </p:spPr>
              <p:style>
                <a:lnRef idx="1">
                  <a:schemeClr val="accent2"/>
                </a:lnRef>
                <a:fillRef idx="2">
                  <a:schemeClr val="accent2"/>
                </a:fillRef>
                <a:effectRef idx="1">
                  <a:schemeClr val="accent2"/>
                </a:effectRef>
                <a:fontRef idx="minor">
                  <a:schemeClr val="dk1"/>
                </a:fontRef>
              </p:style>
            </p:cxnSp>
          </p:grpSp>
          <p:grpSp>
            <p:nvGrpSpPr>
              <p:cNvPr id="35" name="Group 34"/>
              <p:cNvGrpSpPr/>
              <p:nvPr/>
            </p:nvGrpSpPr>
            <p:grpSpPr>
              <a:xfrm>
                <a:off x="18947579" y="27644017"/>
                <a:ext cx="3191905" cy="4772703"/>
                <a:chOff x="18947579" y="27644017"/>
                <a:chExt cx="3191905" cy="4772703"/>
              </a:xfrm>
              <a:solidFill>
                <a:schemeClr val="accent4">
                  <a:lumMod val="20000"/>
                  <a:lumOff val="80000"/>
                </a:schemeClr>
              </a:solidFill>
            </p:grpSpPr>
            <p:sp>
              <p:nvSpPr>
                <p:cNvPr id="36" name="Right Arrow 35"/>
                <p:cNvSpPr/>
                <p:nvPr/>
              </p:nvSpPr>
              <p:spPr>
                <a:xfrm rot="17342040">
                  <a:off x="20396120" y="28147128"/>
                  <a:ext cx="1411619" cy="405398"/>
                </a:xfrm>
                <a:prstGeom prst="rightArrow">
                  <a:avLst/>
                </a:prstGeom>
                <a:grpFill/>
              </p:spPr>
              <p:style>
                <a:lnRef idx="1">
                  <a:schemeClr val="accent4"/>
                </a:lnRef>
                <a:fillRef idx="3">
                  <a:schemeClr val="accent4"/>
                </a:fillRef>
                <a:effectRef idx="2">
                  <a:schemeClr val="accent4"/>
                </a:effectRef>
                <a:fontRef idx="minor">
                  <a:schemeClr val="lt1"/>
                </a:fontRef>
              </p:style>
              <p:txBody>
                <a:bodyPr rtlCol="0" anchor="ctr"/>
                <a:lstStyle/>
                <a:p>
                  <a:pPr algn="ctr"/>
                  <a:endParaRPr lang="en-US" dirty="0"/>
                </a:p>
              </p:txBody>
            </p:sp>
            <p:sp>
              <p:nvSpPr>
                <p:cNvPr id="37" name="Alternate Process 36"/>
                <p:cNvSpPr/>
                <p:nvPr/>
              </p:nvSpPr>
              <p:spPr>
                <a:xfrm>
                  <a:off x="19316246" y="28943947"/>
                  <a:ext cx="2823238" cy="1026499"/>
                </a:xfrm>
                <a:prstGeom prst="flowChartAlternateProcess">
                  <a:avLst/>
                </a:prstGeom>
                <a:grpFill/>
                <a:ln/>
              </p:spPr>
              <p:style>
                <a:lnRef idx="1">
                  <a:schemeClr val="accent4"/>
                </a:lnRef>
                <a:fillRef idx="2">
                  <a:schemeClr val="accent4"/>
                </a:fillRef>
                <a:effectRef idx="1">
                  <a:schemeClr val="accent4"/>
                </a:effectRef>
                <a:fontRef idx="minor">
                  <a:schemeClr val="dk1"/>
                </a:fontRef>
              </p:style>
              <p:txBody>
                <a:bodyPr/>
                <a:lstStyle/>
                <a:p>
                  <a:pPr algn="ctr"/>
                  <a:r>
                    <a:rPr lang="en-US" sz="2800" dirty="0" smtClean="0"/>
                    <a:t>JBrowse </a:t>
                  </a:r>
                  <a:r>
                    <a:rPr lang="en-US" sz="2800" dirty="0" smtClean="0"/>
                    <a:t>File </a:t>
                  </a:r>
                </a:p>
                <a:p>
                  <a:pPr algn="ctr"/>
                  <a:r>
                    <a:rPr lang="en-US" sz="2800" dirty="0" smtClean="0"/>
                    <a:t>Pre-processor</a:t>
                  </a:r>
                  <a:endParaRPr lang="en-US" sz="2800" dirty="0"/>
                </a:p>
              </p:txBody>
            </p:sp>
            <p:grpSp>
              <p:nvGrpSpPr>
                <p:cNvPr id="38" name="Group 37"/>
                <p:cNvGrpSpPr/>
                <p:nvPr/>
              </p:nvGrpSpPr>
              <p:grpSpPr>
                <a:xfrm>
                  <a:off x="18947579" y="30632704"/>
                  <a:ext cx="1674362" cy="1784016"/>
                  <a:chOff x="23749000" y="28422600"/>
                  <a:chExt cx="1384300" cy="1675076"/>
                </a:xfrm>
                <a:grpFill/>
              </p:grpSpPr>
              <p:sp>
                <p:nvSpPr>
                  <p:cNvPr id="41" name="Rectangle 40"/>
                  <p:cNvSpPr/>
                  <p:nvPr/>
                </p:nvSpPr>
                <p:spPr>
                  <a:xfrm>
                    <a:off x="23749000" y="28422600"/>
                    <a:ext cx="1079500" cy="1370276"/>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p>
                </p:txBody>
              </p:sp>
              <p:sp>
                <p:nvSpPr>
                  <p:cNvPr id="42" name="Rectangle 41"/>
                  <p:cNvSpPr/>
                  <p:nvPr/>
                </p:nvSpPr>
                <p:spPr>
                  <a:xfrm>
                    <a:off x="23901400" y="28575000"/>
                    <a:ext cx="1079500" cy="1370276"/>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endParaRPr lang="en-US" sz="2800" dirty="0"/>
                  </a:p>
                </p:txBody>
              </p:sp>
              <p:sp>
                <p:nvSpPr>
                  <p:cNvPr id="43" name="Rectangle 42"/>
                  <p:cNvSpPr/>
                  <p:nvPr/>
                </p:nvSpPr>
                <p:spPr>
                  <a:xfrm>
                    <a:off x="24053800" y="28727400"/>
                    <a:ext cx="1079500" cy="1370276"/>
                  </a:xfrm>
                  <a:prstGeom prst="rect">
                    <a:avLst/>
                  </a:prstGeom>
                  <a:grpFill/>
                </p:spPr>
                <p:style>
                  <a:lnRef idx="1">
                    <a:schemeClr val="accent4"/>
                  </a:lnRef>
                  <a:fillRef idx="2">
                    <a:schemeClr val="accent4"/>
                  </a:fillRef>
                  <a:effectRef idx="1">
                    <a:schemeClr val="accent4"/>
                  </a:effectRef>
                  <a:fontRef idx="minor">
                    <a:schemeClr val="dk1"/>
                  </a:fontRef>
                </p:style>
                <p:txBody>
                  <a:bodyPr rtlCol="0" anchor="ctr"/>
                  <a:lstStyle/>
                  <a:p>
                    <a:pPr algn="ctr"/>
                    <a:r>
                      <a:rPr lang="en-US" sz="2800" dirty="0" smtClean="0"/>
                      <a:t>GFF3</a:t>
                    </a:r>
                  </a:p>
                  <a:p>
                    <a:pPr algn="ctr"/>
                    <a:r>
                      <a:rPr lang="en-US" sz="2800" dirty="0" smtClean="0"/>
                      <a:t>Files</a:t>
                    </a:r>
                    <a:endParaRPr lang="en-US" sz="2800" dirty="0"/>
                  </a:p>
                </p:txBody>
              </p:sp>
            </p:grpSp>
            <p:cxnSp>
              <p:nvCxnSpPr>
                <p:cNvPr id="39" name="Straight Arrow Connector 38"/>
                <p:cNvCxnSpPr>
                  <a:stCxn id="41" idx="0"/>
                  <a:endCxn id="37" idx="2"/>
                </p:cNvCxnSpPr>
                <p:nvPr/>
              </p:nvCxnSpPr>
              <p:spPr>
                <a:xfrm flipV="1">
                  <a:off x="19600427" y="29970446"/>
                  <a:ext cx="1127438" cy="662258"/>
                </a:xfrm>
                <a:prstGeom prst="straightConnector1">
                  <a:avLst/>
                </a:prstGeom>
                <a:grpFill/>
                <a:ln w="76200" cmpd="sng">
                  <a:tailEnd type="arrow"/>
                </a:ln>
              </p:spPr>
              <p:style>
                <a:lnRef idx="3">
                  <a:schemeClr val="accent4"/>
                </a:lnRef>
                <a:fillRef idx="0">
                  <a:schemeClr val="accent4"/>
                </a:fillRef>
                <a:effectRef idx="2">
                  <a:schemeClr val="accent4"/>
                </a:effectRef>
                <a:fontRef idx="minor">
                  <a:schemeClr val="tx1"/>
                </a:fontRef>
              </p:style>
            </p:cxnSp>
            <p:cxnSp>
              <p:nvCxnSpPr>
                <p:cNvPr id="40" name="Straight Arrow Connector 39"/>
                <p:cNvCxnSpPr>
                  <a:stCxn id="61" idx="0"/>
                  <a:endCxn id="37" idx="2"/>
                </p:cNvCxnSpPr>
                <p:nvPr/>
              </p:nvCxnSpPr>
              <p:spPr>
                <a:xfrm flipH="1" flipV="1">
                  <a:off x="20727865" y="29970446"/>
                  <a:ext cx="1207635" cy="662267"/>
                </a:xfrm>
                <a:prstGeom prst="straightConnector1">
                  <a:avLst/>
                </a:prstGeom>
                <a:grpFill/>
                <a:ln w="76200" cmpd="sng">
                  <a:tailEnd type="arrow"/>
                </a:ln>
              </p:spPr>
              <p:style>
                <a:lnRef idx="3">
                  <a:schemeClr val="accent4"/>
                </a:lnRef>
                <a:fillRef idx="0">
                  <a:schemeClr val="accent4"/>
                </a:fillRef>
                <a:effectRef idx="2">
                  <a:schemeClr val="accent4"/>
                </a:effectRef>
                <a:fontRef idx="minor">
                  <a:schemeClr val="tx1"/>
                </a:fontRef>
              </p:style>
            </p:cxnSp>
          </p:grpSp>
        </p:grpSp>
        <p:sp>
          <p:nvSpPr>
            <p:cNvPr id="76" name="TextBox 75"/>
            <p:cNvSpPr txBox="1"/>
            <p:nvPr/>
          </p:nvSpPr>
          <p:spPr>
            <a:xfrm>
              <a:off x="27068281" y="27626583"/>
              <a:ext cx="832279" cy="584776"/>
            </a:xfrm>
            <a:prstGeom prst="rect">
              <a:avLst/>
            </a:prstGeom>
            <a:noFill/>
          </p:spPr>
          <p:txBody>
            <a:bodyPr wrap="none" rtlCol="0">
              <a:spAutoFit/>
            </a:bodyPr>
            <a:lstStyle/>
            <a:p>
              <a:r>
                <a:rPr lang="en-US" sz="3200" dirty="0" smtClean="0">
                  <a:solidFill>
                    <a:schemeClr val="accent2"/>
                  </a:solidFill>
                </a:rPr>
                <a:t>Edit</a:t>
              </a:r>
              <a:endParaRPr lang="en-US" sz="3200" dirty="0">
                <a:solidFill>
                  <a:schemeClr val="accent2"/>
                </a:solidFill>
              </a:endParaRPr>
            </a:p>
          </p:txBody>
        </p:sp>
        <p:sp>
          <p:nvSpPr>
            <p:cNvPr id="77" name="TextBox 76"/>
            <p:cNvSpPr txBox="1"/>
            <p:nvPr/>
          </p:nvSpPr>
          <p:spPr>
            <a:xfrm>
              <a:off x="28803340" y="29596110"/>
              <a:ext cx="1392328" cy="584776"/>
            </a:xfrm>
            <a:prstGeom prst="rect">
              <a:avLst/>
            </a:prstGeom>
            <a:noFill/>
          </p:spPr>
          <p:txBody>
            <a:bodyPr wrap="none" rtlCol="0">
              <a:spAutoFit/>
            </a:bodyPr>
            <a:lstStyle/>
            <a:p>
              <a:r>
                <a:rPr lang="en-US" sz="3200" dirty="0" smtClean="0">
                  <a:solidFill>
                    <a:schemeClr val="accent2"/>
                  </a:solidFill>
                </a:rPr>
                <a:t>Publish</a:t>
              </a:r>
              <a:endParaRPr lang="en-US" sz="3200" dirty="0">
                <a:solidFill>
                  <a:schemeClr val="accent2"/>
                </a:solidFill>
              </a:endParaRPr>
            </a:p>
          </p:txBody>
        </p:sp>
        <p:sp>
          <p:nvSpPr>
            <p:cNvPr id="78" name="Alternate Process 77"/>
            <p:cNvSpPr/>
            <p:nvPr/>
          </p:nvSpPr>
          <p:spPr>
            <a:xfrm>
              <a:off x="19388880" y="29280847"/>
              <a:ext cx="2823238" cy="1026499"/>
            </a:xfrm>
            <a:prstGeom prst="flowChartAlternateProcess">
              <a:avLst/>
            </a:prstGeom>
            <a:solidFill>
              <a:schemeClr val="accent4">
                <a:lumMod val="20000"/>
                <a:lumOff val="80000"/>
              </a:schemeClr>
            </a:solidFill>
            <a:ln/>
          </p:spPr>
          <p:style>
            <a:lnRef idx="1">
              <a:schemeClr val="accent4"/>
            </a:lnRef>
            <a:fillRef idx="2">
              <a:schemeClr val="accent4"/>
            </a:fillRef>
            <a:effectRef idx="1">
              <a:schemeClr val="accent4"/>
            </a:effectRef>
            <a:fontRef idx="minor">
              <a:schemeClr val="dk1"/>
            </a:fontRef>
          </p:style>
          <p:txBody>
            <a:bodyPr/>
            <a:lstStyle/>
            <a:p>
              <a:pPr algn="ctr"/>
              <a:r>
                <a:rPr lang="en-US" sz="2800" dirty="0" smtClean="0"/>
                <a:t>JBrowse </a:t>
              </a:r>
              <a:r>
                <a:rPr lang="en-US" sz="2800" dirty="0" smtClean="0"/>
                <a:t>File </a:t>
              </a:r>
            </a:p>
            <a:p>
              <a:pPr algn="ctr"/>
              <a:r>
                <a:rPr lang="en-US" sz="2800" dirty="0" smtClean="0"/>
                <a:t>Pre-processor</a:t>
              </a:r>
              <a:endParaRPr lang="en-US" sz="2800" dirty="0"/>
            </a:p>
          </p:txBody>
        </p:sp>
        <p:sp>
          <p:nvSpPr>
            <p:cNvPr id="79" name="TextBox 78"/>
            <p:cNvSpPr txBox="1"/>
            <p:nvPr/>
          </p:nvSpPr>
          <p:spPr>
            <a:xfrm>
              <a:off x="22467307" y="28696994"/>
              <a:ext cx="2117136" cy="954107"/>
            </a:xfrm>
            <a:prstGeom prst="rect">
              <a:avLst/>
            </a:prstGeom>
            <a:noFill/>
          </p:spPr>
          <p:txBody>
            <a:bodyPr wrap="none" rtlCol="0">
              <a:spAutoFit/>
            </a:bodyPr>
            <a:lstStyle/>
            <a:p>
              <a:pPr algn="ctr"/>
              <a:r>
                <a:rPr lang="en-US" sz="2800" dirty="0" smtClean="0"/>
                <a:t>Direct URL or</a:t>
              </a:r>
            </a:p>
            <a:p>
              <a:pPr algn="ctr"/>
              <a:r>
                <a:rPr lang="en-US" sz="2800" dirty="0" smtClean="0"/>
                <a:t>File Loading</a:t>
              </a:r>
              <a:endParaRPr lang="en-US" sz="2800" dirty="0"/>
            </a:p>
          </p:txBody>
        </p:sp>
      </p:grpSp>
      <p:grpSp>
        <p:nvGrpSpPr>
          <p:cNvPr id="80" name="Group 79"/>
          <p:cNvGrpSpPr/>
          <p:nvPr/>
        </p:nvGrpSpPr>
        <p:grpSpPr>
          <a:xfrm>
            <a:off x="12823930" y="5880951"/>
            <a:ext cx="19262542" cy="4385556"/>
            <a:chOff x="12294096" y="5696451"/>
            <a:chExt cx="19262542" cy="4385556"/>
          </a:xfrm>
        </p:grpSpPr>
        <p:sp>
          <p:nvSpPr>
            <p:cNvPr id="81" name="Rounded Rectangle 80"/>
            <p:cNvSpPr/>
            <p:nvPr/>
          </p:nvSpPr>
          <p:spPr>
            <a:xfrm>
              <a:off x="12294096" y="6991101"/>
              <a:ext cx="9541035" cy="3090672"/>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algn="just"/>
              <a:r>
                <a:rPr lang="en-US" sz="1800" dirty="0" smtClean="0"/>
                <a:t>In this figure WebApollo is displaying </a:t>
              </a:r>
              <a:r>
                <a:rPr lang="en-US" sz="1800" dirty="0"/>
                <a:t>tracks of genomic annotations along a small region of a scaffold from the Honey Bee (</a:t>
              </a:r>
              <a:r>
                <a:rPr lang="en-US" sz="1800" i="1" dirty="0"/>
                <a:t>Apis Mellifera</a:t>
              </a:r>
              <a:r>
                <a:rPr lang="en-US" sz="1800" dirty="0"/>
                <a:t>) genome assembly </a:t>
              </a:r>
              <a:r>
                <a:rPr lang="en-US" sz="1800" dirty="0" smtClean="0"/>
                <a:t>v4.5. This </a:t>
              </a:r>
              <a:r>
                <a:rPr lang="en-US" sz="1800" dirty="0"/>
                <a:t>region illustrates the problem with relying solely on computational analyses for determining gene structures. </a:t>
              </a:r>
              <a:r>
                <a:rPr lang="en-US" sz="1800" dirty="0" smtClean="0"/>
                <a:t>Gene prediction results show that none of the gene prediction programs is in complete agreement with another in </a:t>
              </a:r>
              <a:r>
                <a:rPr lang="en-US" sz="1800" dirty="0"/>
                <a:t>calling intron-exon boundaries across the region. </a:t>
              </a:r>
              <a:r>
                <a:rPr lang="en-US" sz="1800" dirty="0" smtClean="0"/>
                <a:t>MAKER</a:t>
              </a:r>
              <a:r>
                <a:rPr lang="en-US" sz="1800" dirty="0"/>
                <a:t>, the Official Gene Set, and RefSeq also disagree. </a:t>
              </a:r>
              <a:r>
                <a:rPr lang="en-US" sz="1800" dirty="0" smtClean="0"/>
                <a:t>Results </a:t>
              </a:r>
              <a:r>
                <a:rPr lang="en-US" sz="1800" dirty="0"/>
                <a:t>like these are common, and curators and tools to enable curation are needed to manually resolve these differences in order to create a more accurate </a:t>
              </a:r>
              <a:r>
                <a:rPr lang="en-US" sz="1800" dirty="0" smtClean="0"/>
                <a:t>set of gene predictions for </a:t>
              </a:r>
              <a:r>
                <a:rPr lang="en-US" sz="1800" dirty="0"/>
                <a:t>the sequenced organism. </a:t>
              </a:r>
              <a:r>
                <a:rPr lang="en-US" sz="1800" dirty="0" smtClean="0"/>
                <a:t>WebApollo </a:t>
              </a:r>
              <a:r>
                <a:rPr lang="en-US" sz="1800" dirty="0"/>
                <a:t>allows curators to build gene models via an intuitive drag-and-drop user </a:t>
              </a:r>
              <a:r>
                <a:rPr lang="en-US" sz="1800" dirty="0" smtClean="0"/>
                <a:t>interface. Curators </a:t>
              </a:r>
              <a:r>
                <a:rPr lang="en-US" sz="1800" dirty="0"/>
                <a:t>can create an initial annotation based on any computational result, then add or delete exons, extend exons, and merge or split </a:t>
              </a:r>
              <a:r>
                <a:rPr lang="en-US" sz="1800" dirty="0" smtClean="0"/>
                <a:t>transcripts.</a:t>
              </a:r>
              <a:endParaRPr lang="en-US" sz="1800" dirty="0"/>
            </a:p>
          </p:txBody>
        </p:sp>
        <p:sp>
          <p:nvSpPr>
            <p:cNvPr id="82" name="TextBox 81"/>
            <p:cNvSpPr txBox="1"/>
            <p:nvPr/>
          </p:nvSpPr>
          <p:spPr>
            <a:xfrm>
              <a:off x="15482067" y="5696451"/>
              <a:ext cx="12927067" cy="1321387"/>
            </a:xfrm>
            <a:prstGeom prst="rect">
              <a:avLst/>
            </a:prstGeom>
            <a:noFill/>
          </p:spPr>
          <p:txBody>
            <a:bodyPr wrap="square" rtlCol="0">
              <a:spAutoFit/>
            </a:bodyPr>
            <a:lstStyle/>
            <a:p>
              <a:pPr algn="ctr">
                <a:lnSpc>
                  <a:spcPct val="80000"/>
                </a:lnSpc>
              </a:pPr>
              <a:r>
                <a:rPr lang="en-US" sz="5400" dirty="0" smtClean="0"/>
                <a:t>Manual Curation of Gene Structures: </a:t>
              </a:r>
            </a:p>
            <a:p>
              <a:pPr algn="ctr">
                <a:lnSpc>
                  <a:spcPct val="80000"/>
                </a:lnSpc>
              </a:pPr>
              <a:r>
                <a:rPr lang="en-US" sz="4400" dirty="0"/>
                <a:t>a</a:t>
              </a:r>
              <a:r>
                <a:rPr lang="en-US" sz="4400" dirty="0" smtClean="0"/>
                <a:t> crucial component of genome analysis  </a:t>
              </a:r>
              <a:endParaRPr lang="en-US" sz="4400" dirty="0"/>
            </a:p>
          </p:txBody>
        </p:sp>
        <p:sp>
          <p:nvSpPr>
            <p:cNvPr id="83" name="Rounded Rectangle 82"/>
            <p:cNvSpPr/>
            <p:nvPr/>
          </p:nvSpPr>
          <p:spPr>
            <a:xfrm>
              <a:off x="22012257" y="6991101"/>
              <a:ext cx="9544381" cy="3090906"/>
            </a:xfrm>
            <a:prstGeom prst="roundRect">
              <a:avLst/>
            </a:prstGeom>
            <a:solidFill>
              <a:schemeClr val="accent1">
                <a:lumMod val="20000"/>
                <a:lumOff val="80000"/>
              </a:schemeClr>
            </a:solidFill>
          </p:spPr>
          <p:style>
            <a:lnRef idx="1">
              <a:schemeClr val="accent1"/>
            </a:lnRef>
            <a:fillRef idx="2">
              <a:schemeClr val="accent1"/>
            </a:fillRef>
            <a:effectRef idx="1">
              <a:schemeClr val="accent1"/>
            </a:effectRef>
            <a:fontRef idx="minor">
              <a:schemeClr val="dk1"/>
            </a:fontRef>
          </p:style>
          <p:txBody>
            <a:bodyPr rtlCol="0" anchor="ctr"/>
            <a:lstStyle/>
            <a:p>
              <a:pPr indent="804863">
                <a:lnSpc>
                  <a:spcPct val="90000"/>
                </a:lnSpc>
              </a:pPr>
              <a:r>
                <a:rPr lang="en-US" sz="1800" dirty="0" smtClean="0"/>
                <a:t>The top track shows in-</a:t>
              </a:r>
              <a:r>
                <a:rPr lang="en-US" sz="1800" dirty="0"/>
                <a:t>progress gene models being created and edited in WebApollo. </a:t>
              </a:r>
              <a:endParaRPr lang="en-US" sz="1800" dirty="0" smtClean="0"/>
            </a:p>
            <a:p>
              <a:pPr indent="800100">
                <a:lnSpc>
                  <a:spcPct val="90000"/>
                </a:lnSpc>
              </a:pPr>
              <a:r>
                <a:rPr lang="en-US" sz="1800" dirty="0" smtClean="0"/>
                <a:t>Results from various gene prediction programs. </a:t>
              </a:r>
            </a:p>
            <a:p>
              <a:pPr indent="800100">
                <a:lnSpc>
                  <a:spcPct val="90000"/>
                </a:lnSpc>
              </a:pPr>
              <a:r>
                <a:rPr lang="en-US" sz="1800" dirty="0" smtClean="0"/>
                <a:t>Results </a:t>
              </a:r>
              <a:r>
                <a:rPr lang="en-US" sz="1800" dirty="0"/>
                <a:t>from MAKER, an analysis pipeline that builds consensus results from </a:t>
              </a:r>
              <a:r>
                <a:rPr lang="en-US" sz="1800" dirty="0" smtClean="0"/>
                <a:t>a number </a:t>
              </a:r>
            </a:p>
            <a:p>
              <a:pPr indent="800100">
                <a:lnSpc>
                  <a:spcPct val="90000"/>
                </a:lnSpc>
              </a:pPr>
              <a:r>
                <a:rPr lang="en-US" sz="1800" dirty="0" smtClean="0"/>
                <a:t>of the other </a:t>
              </a:r>
              <a:r>
                <a:rPr lang="en-US" sz="1800" dirty="0"/>
                <a:t>computational </a:t>
              </a:r>
              <a:r>
                <a:rPr lang="en-US" sz="1800" dirty="0" smtClean="0"/>
                <a:t>analyses. </a:t>
              </a:r>
            </a:p>
            <a:p>
              <a:pPr indent="800100">
                <a:lnSpc>
                  <a:spcPct val="90000"/>
                </a:lnSpc>
              </a:pPr>
              <a:r>
                <a:rPr lang="en-US" sz="1800" dirty="0" smtClean="0"/>
                <a:t>Official </a:t>
              </a:r>
              <a:r>
                <a:rPr lang="en-US" sz="1800" dirty="0"/>
                <a:t>Gene Set, </a:t>
              </a:r>
              <a:r>
                <a:rPr lang="en-US" sz="1800" dirty="0" smtClean="0"/>
                <a:t>created using GLEAN. </a:t>
              </a:r>
            </a:p>
            <a:p>
              <a:pPr indent="800100">
                <a:lnSpc>
                  <a:spcPct val="90000"/>
                </a:lnSpc>
              </a:pPr>
              <a:r>
                <a:rPr lang="en-US" sz="1800" dirty="0" smtClean="0"/>
                <a:t>Transcripts </a:t>
              </a:r>
              <a:r>
                <a:rPr lang="en-US" sz="1800" dirty="0"/>
                <a:t>from </a:t>
              </a:r>
              <a:r>
                <a:rPr lang="en-US" sz="1800" dirty="0" smtClean="0"/>
                <a:t>the NCBI RefSeq database. </a:t>
              </a:r>
            </a:p>
            <a:p>
              <a:pPr indent="800100">
                <a:lnSpc>
                  <a:spcPct val="90000"/>
                </a:lnSpc>
              </a:pPr>
              <a:r>
                <a:rPr lang="en-US" sz="1800" dirty="0" smtClean="0"/>
                <a:t>Aligned ESTs. </a:t>
              </a:r>
            </a:p>
            <a:p>
              <a:pPr indent="800100">
                <a:lnSpc>
                  <a:spcPct val="90000"/>
                </a:lnSpc>
              </a:pPr>
              <a:r>
                <a:rPr lang="en-US" sz="1800" dirty="0" smtClean="0"/>
                <a:t>Results </a:t>
              </a:r>
              <a:r>
                <a:rPr lang="en-US" sz="1800" dirty="0"/>
                <a:t>from high throughput sequencing (RNA-Seq) are displayed </a:t>
              </a:r>
              <a:r>
                <a:rPr lang="en-US" sz="1800" dirty="0" smtClean="0"/>
                <a:t>as </a:t>
              </a:r>
              <a:r>
                <a:rPr lang="en-US" sz="1800" dirty="0"/>
                <a:t>assembled </a:t>
              </a:r>
              <a:r>
                <a:rPr lang="en-US" sz="1800" dirty="0" smtClean="0"/>
                <a:t>contigs</a:t>
              </a:r>
            </a:p>
            <a:p>
              <a:pPr indent="800100">
                <a:lnSpc>
                  <a:spcPct val="90000"/>
                </a:lnSpc>
              </a:pPr>
              <a:r>
                <a:rPr lang="en-US" sz="1800" dirty="0" smtClean="0"/>
                <a:t>(using exonerate), and as coverage graphs for two different experiments at the bottom.</a:t>
              </a:r>
              <a:endParaRPr lang="en-US" sz="1800" dirty="0"/>
            </a:p>
          </p:txBody>
        </p:sp>
        <p:grpSp>
          <p:nvGrpSpPr>
            <p:cNvPr id="84" name="Group 83"/>
            <p:cNvGrpSpPr/>
            <p:nvPr/>
          </p:nvGrpSpPr>
          <p:grpSpPr>
            <a:xfrm>
              <a:off x="22211340" y="7495091"/>
              <a:ext cx="686185" cy="2114474"/>
              <a:chOff x="22277657" y="7495091"/>
              <a:chExt cx="686185" cy="2114474"/>
            </a:xfrm>
          </p:grpSpPr>
          <p:sp>
            <p:nvSpPr>
              <p:cNvPr id="85" name="Rectangle 84"/>
              <p:cNvSpPr/>
              <p:nvPr/>
            </p:nvSpPr>
            <p:spPr>
              <a:xfrm>
                <a:off x="22277657" y="8968291"/>
                <a:ext cx="685800" cy="146304"/>
              </a:xfrm>
              <a:prstGeom prst="rect">
                <a:avLst/>
              </a:prstGeom>
              <a:solidFill>
                <a:srgbClr val="5D24A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6" name="Rectangle 85"/>
              <p:cNvSpPr/>
              <p:nvPr/>
            </p:nvSpPr>
            <p:spPr>
              <a:xfrm>
                <a:off x="22277657" y="7747481"/>
                <a:ext cx="317263" cy="146304"/>
              </a:xfrm>
              <a:prstGeom prst="rect">
                <a:avLst/>
              </a:prstGeom>
              <a:solidFill>
                <a:srgbClr val="F3612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7" name="Rectangle 86"/>
              <p:cNvSpPr/>
              <p:nvPr/>
            </p:nvSpPr>
            <p:spPr>
              <a:xfrm>
                <a:off x="22646579" y="7747481"/>
                <a:ext cx="317263" cy="146304"/>
              </a:xfrm>
              <a:prstGeom prst="rect">
                <a:avLst/>
              </a:prstGeom>
              <a:solidFill>
                <a:srgbClr val="F8A72B"/>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8" name="Rectangle 87"/>
              <p:cNvSpPr/>
              <p:nvPr/>
            </p:nvSpPr>
            <p:spPr>
              <a:xfrm>
                <a:off x="22277657" y="7980476"/>
                <a:ext cx="679725" cy="146304"/>
              </a:xfrm>
              <a:prstGeom prst="rect">
                <a:avLst/>
              </a:prstGeom>
              <a:solidFill>
                <a:srgbClr val="43EAC3"/>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9" name="Rectangle 88"/>
              <p:cNvSpPr/>
              <p:nvPr/>
            </p:nvSpPr>
            <p:spPr>
              <a:xfrm>
                <a:off x="22277657" y="8468758"/>
                <a:ext cx="685800" cy="146304"/>
              </a:xfrm>
              <a:prstGeom prst="rect">
                <a:avLst/>
              </a:prstGeom>
              <a:solidFill>
                <a:srgbClr val="41DD00"/>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0" name="Rectangle 89"/>
              <p:cNvSpPr/>
              <p:nvPr/>
            </p:nvSpPr>
            <p:spPr>
              <a:xfrm>
                <a:off x="22277657" y="9198415"/>
                <a:ext cx="685800" cy="146304"/>
              </a:xfrm>
              <a:prstGeom prst="rect">
                <a:avLst/>
              </a:prstGeom>
              <a:solidFill>
                <a:srgbClr val="001DDA"/>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1" name="Rectangle 90"/>
              <p:cNvSpPr/>
              <p:nvPr/>
            </p:nvSpPr>
            <p:spPr>
              <a:xfrm>
                <a:off x="22277657" y="8731224"/>
                <a:ext cx="685800" cy="146304"/>
              </a:xfrm>
              <a:prstGeom prst="rect">
                <a:avLst/>
              </a:prstGeom>
              <a:solidFill>
                <a:srgbClr val="DAA9E7"/>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2" name="Rectangle 91"/>
              <p:cNvSpPr/>
              <p:nvPr/>
            </p:nvSpPr>
            <p:spPr>
              <a:xfrm>
                <a:off x="22277657" y="7495091"/>
                <a:ext cx="685800" cy="146304"/>
              </a:xfrm>
              <a:prstGeom prst="rect">
                <a:avLst/>
              </a:prstGeom>
              <a:solidFill>
                <a:srgbClr val="289CFF"/>
              </a:solidFill>
              <a:ln>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93" name="Picture 92" descr="graph.jpg"/>
              <p:cNvPicPr>
                <a:picLocks/>
              </p:cNvPicPr>
              <p:nvPr/>
            </p:nvPicPr>
            <p:blipFill>
              <a:blip r:embed="rId8">
                <a:extLst>
                  <a:ext uri="{28A0092B-C50C-407E-A947-70E740481C1C}">
                    <a14:useLocalDpi xmlns:a14="http://schemas.microsoft.com/office/drawing/2010/main" val="0"/>
                  </a:ext>
                </a:extLst>
              </a:blip>
              <a:stretch>
                <a:fillRect/>
              </a:stretch>
            </p:blipFill>
            <p:spPr>
              <a:xfrm>
                <a:off x="22277657" y="9428509"/>
                <a:ext cx="686185" cy="181056"/>
              </a:xfrm>
              <a:prstGeom prst="rect">
                <a:avLst/>
              </a:prstGeom>
            </p:spPr>
          </p:pic>
        </p:grpSp>
      </p:grpSp>
      <p:sp>
        <p:nvSpPr>
          <p:cNvPr id="94" name="TextBox 93"/>
          <p:cNvSpPr txBox="1"/>
          <p:nvPr/>
        </p:nvSpPr>
        <p:spPr>
          <a:xfrm>
            <a:off x="4797012" y="6051340"/>
            <a:ext cx="2778583" cy="923330"/>
          </a:xfrm>
          <a:prstGeom prst="rect">
            <a:avLst/>
          </a:prstGeom>
          <a:noFill/>
        </p:spPr>
        <p:txBody>
          <a:bodyPr wrap="square" rtlCol="0">
            <a:spAutoFit/>
          </a:bodyPr>
          <a:lstStyle/>
          <a:p>
            <a:r>
              <a:rPr lang="en-US" sz="5200" dirty="0" smtClean="0"/>
              <a:t>Summary</a:t>
            </a:r>
            <a:endParaRPr lang="en-US" sz="5200" dirty="0"/>
          </a:p>
        </p:txBody>
      </p:sp>
      <p:sp>
        <p:nvSpPr>
          <p:cNvPr id="98" name="TextBox 97"/>
          <p:cNvSpPr txBox="1"/>
          <p:nvPr/>
        </p:nvSpPr>
        <p:spPr>
          <a:xfrm>
            <a:off x="19743876" y="23627060"/>
            <a:ext cx="5463116" cy="892552"/>
          </a:xfrm>
          <a:prstGeom prst="rect">
            <a:avLst/>
          </a:prstGeom>
          <a:noFill/>
        </p:spPr>
        <p:txBody>
          <a:bodyPr wrap="square" rtlCol="0">
            <a:spAutoFit/>
          </a:bodyPr>
          <a:lstStyle/>
          <a:p>
            <a:pPr algn="ctr"/>
            <a:r>
              <a:rPr lang="en-US" sz="5200" dirty="0" smtClean="0"/>
              <a:t>Additional Features</a:t>
            </a:r>
            <a:endParaRPr lang="en-US" sz="5200" dirty="0"/>
          </a:p>
        </p:txBody>
      </p:sp>
    </p:spTree>
    <p:extLst>
      <p:ext uri="{BB962C8B-B14F-4D97-AF65-F5344CB8AC3E}">
        <p14:creationId xmlns:p14="http://schemas.microsoft.com/office/powerpoint/2010/main" val="511054681"/>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otalTime>38</TotalTime>
  <Words>1580</Words>
  <Application>Microsoft Macintosh PowerPoint</Application>
  <PresentationFormat>Custom</PresentationFormat>
  <Paragraphs>93</Paragraphs>
  <Slides>1</Slides>
  <Notes>0</Notes>
  <HiddenSlides>0</HiddenSlides>
  <MMClips>0</MMClips>
  <ScaleCrop>false</ScaleCrop>
  <HeadingPairs>
    <vt:vector size="4" baseType="variant">
      <vt:variant>
        <vt:lpstr>Theme</vt:lpstr>
      </vt:variant>
      <vt:variant>
        <vt:i4>1</vt:i4>
      </vt:variant>
      <vt:variant>
        <vt:lpstr>Slide Titles</vt:lpstr>
      </vt:variant>
      <vt:variant>
        <vt:i4>1</vt:i4>
      </vt:variant>
    </vt:vector>
  </HeadingPairs>
  <TitlesOfParts>
    <vt:vector size="2" baseType="lpstr">
      <vt:lpstr>Office Theme</vt:lpstr>
      <vt:lpstr>PowerPoint Presentation</vt:lpstr>
    </vt:vector>
  </TitlesOfParts>
  <Company>Georgetown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C. Munoz-Torres</dc:creator>
  <cp:lastModifiedBy>Monica C. Munoz-Torres</cp:lastModifiedBy>
  <cp:revision>27</cp:revision>
  <dcterms:created xsi:type="dcterms:W3CDTF">2013-01-14T03:28:11Z</dcterms:created>
  <dcterms:modified xsi:type="dcterms:W3CDTF">2013-01-14T04:06:33Z</dcterms:modified>
</cp:coreProperties>
</file>